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Raleway"/>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D5B99F-5135-450F-84DF-2B02E5D3E088}">
  <a:tblStyle styleId="{AFD5B99F-5135-450F-84DF-2B02E5D3E08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aleway-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aleway-italic.fntdata"/><Relationship Id="rId10" Type="http://schemas.openxmlformats.org/officeDocument/2006/relationships/slide" Target="slides/slide5.xml"/><Relationship Id="rId54" Type="http://schemas.openxmlformats.org/officeDocument/2006/relationships/font" Target="fonts/Raleway-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Raleway-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csw2JnpsbzRYqmxxvn-X6ukfbgIlM_vn3Q900uATt-s/edit#slide=id.g2d038bece52_0_0"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OLD slides found here for easy access/reference in case: </a:t>
            </a:r>
            <a:r>
              <a:rPr lang="en" u="sng">
                <a:solidFill>
                  <a:schemeClr val="hlink"/>
                </a:solidFill>
                <a:hlinkClick r:id="rId2"/>
              </a:rPr>
              <a:t>https://docs.google.com/presentation/d/1csw2JnpsbzRYqmxxvn-X6ukfbgIlM_vn3Q900uATt-s/edit#slide=id.g2d038bece52_0_0</a:t>
            </a:r>
            <a:r>
              <a:rPr lang="en"/>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6fa220900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6fa220900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6fa220900f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6fa220900f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fa220900f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6fa220900f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6fa220900f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6fa220900f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6fa220900f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6fa220900f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6fa220900f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6fa220900f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6fa220900f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6fa220900f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6fa220900f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6fa220900f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fa220900f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6fa220900f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6fa220900f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6fa220900f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6fa220900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6fa220900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6fa220900f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6fa220900f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6fa220900f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6fa220900f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6fa220900f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6fa220900f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6fa220900f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6fa220900f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6fa220900f_0_1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6fa220900f_0_1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6fa220900f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6fa220900f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6fa220900f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6fa220900f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6fa220900f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6fa220900f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6fa220900f_0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6fa220900f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Fitness tied to density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6fa220900f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6fa220900f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Code iterates through all cells </a:t>
            </a:r>
            <a:endParaRPr>
              <a:solidFill>
                <a:schemeClr val="dk1"/>
              </a:solidFill>
            </a:endParaRPr>
          </a:p>
          <a:p>
            <a:pPr indent="0" lvl="0" marL="0" rtl="0" algn="l">
              <a:spcBef>
                <a:spcPts val="0"/>
              </a:spcBef>
              <a:spcAft>
                <a:spcPts val="0"/>
              </a:spcAft>
              <a:buNone/>
            </a:pPr>
            <a:r>
              <a:rPr lang="en">
                <a:solidFill>
                  <a:schemeClr val="dk1"/>
                </a:solidFill>
              </a:rPr>
              <a:t>Sees if it’s alive or dead</a:t>
            </a:r>
            <a:endParaRPr>
              <a:solidFill>
                <a:schemeClr val="dk1"/>
              </a:solidFill>
            </a:endParaRPr>
          </a:p>
          <a:p>
            <a:pPr indent="0" lvl="0" marL="0" rtl="0" algn="l">
              <a:spcBef>
                <a:spcPts val="0"/>
              </a:spcBef>
              <a:spcAft>
                <a:spcPts val="0"/>
              </a:spcAft>
              <a:buNone/>
            </a:pPr>
            <a:r>
              <a:rPr lang="en">
                <a:solidFill>
                  <a:schemeClr val="dk1"/>
                </a:solidFill>
              </a:rPr>
              <a:t>If alive -&gt; what color?</a:t>
            </a:r>
            <a:endParaRPr>
              <a:solidFill>
                <a:schemeClr val="dk1"/>
              </a:solidFill>
            </a:endParaRPr>
          </a:p>
          <a:p>
            <a:pPr indent="0" lvl="0" marL="0" rtl="0" algn="l">
              <a:spcBef>
                <a:spcPts val="0"/>
              </a:spcBef>
              <a:spcAft>
                <a:spcPts val="0"/>
              </a:spcAft>
              <a:buNone/>
            </a:pPr>
            <a:r>
              <a:rPr lang="en">
                <a:solidFill>
                  <a:schemeClr val="dk1"/>
                </a:solidFill>
              </a:rPr>
              <a:t>That color added to empty dictionary</a:t>
            </a:r>
            <a:endParaRPr>
              <a:solidFill>
                <a:schemeClr val="dk1"/>
              </a:solidFill>
            </a:endParaRPr>
          </a:p>
          <a:p>
            <a:pPr indent="0" lvl="0" marL="0" rtl="0" algn="l">
              <a:spcBef>
                <a:spcPts val="0"/>
              </a:spcBef>
              <a:spcAft>
                <a:spcPts val="0"/>
              </a:spcAft>
              <a:buNone/>
            </a:pPr>
            <a:r>
              <a:rPr lang="en">
                <a:solidFill>
                  <a:schemeClr val="dk1"/>
                </a:solidFill>
              </a:rPr>
              <a:t>+1 for alive color  </a:t>
            </a:r>
            <a:endParaRPr>
              <a:solidFill>
                <a:schemeClr val="dk1"/>
              </a:solidFill>
            </a:endParaRPr>
          </a:p>
          <a:p>
            <a:pPr indent="0" lvl="0" marL="0" rtl="0" algn="l">
              <a:spcBef>
                <a:spcPts val="0"/>
              </a:spcBef>
              <a:spcAft>
                <a:spcPts val="0"/>
              </a:spcAft>
              <a:buNone/>
            </a:pPr>
            <a:r>
              <a:rPr lang="en">
                <a:solidFill>
                  <a:schemeClr val="dk1"/>
                </a:solidFill>
              </a:rPr>
              <a:t>+1 for total density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Does it for all colors to recalculates frequencies</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6fa220900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6fa220900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6fa220900f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6fa220900f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child cells inherit colors from their parents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6fa220900f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6fa220900f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way fitness is calculated is a </a:t>
            </a:r>
            <a:r>
              <a:rPr lang="en"/>
              <a:t>weighted</a:t>
            </a:r>
            <a:r>
              <a:rPr lang="en"/>
              <a:t> average of </a:t>
            </a:r>
            <a:r>
              <a:rPr lang="en"/>
              <a:t>their RBG values</a:t>
            </a:r>
            <a:endParaRPr/>
          </a:p>
          <a:p>
            <a:pPr indent="0" lvl="0" marL="0" rtl="0" algn="l">
              <a:spcBef>
                <a:spcPts val="0"/>
              </a:spcBef>
              <a:spcAft>
                <a:spcPts val="0"/>
              </a:spcAft>
              <a:buNone/>
            </a:pPr>
            <a:r>
              <a:rPr lang="en"/>
              <a:t>Because there is 66% more blue there will be more a higher blue average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6fa220900f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6fa220900f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6fa220900f_0_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6fa220900f_0_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Weighted sum (placeholder for babies color)</a:t>
            </a:r>
            <a:endParaRPr/>
          </a:p>
          <a:p>
            <a:pPr indent="0" lvl="0" marL="0" rtl="0" algn="l">
              <a:spcBef>
                <a:spcPts val="0"/>
              </a:spcBef>
              <a:spcAft>
                <a:spcPts val="0"/>
              </a:spcAft>
              <a:buNone/>
            </a:pPr>
            <a:r>
              <a:rPr lang="en"/>
              <a:t>Total_density </a:t>
            </a:r>
            <a:endParaRPr/>
          </a:p>
          <a:p>
            <a:pPr indent="0" lvl="0" marL="0" rtl="0" algn="l">
              <a:spcBef>
                <a:spcPts val="0"/>
              </a:spcBef>
              <a:spcAft>
                <a:spcPts val="0"/>
              </a:spcAft>
              <a:buNone/>
            </a:pPr>
            <a:r>
              <a:rPr lang="en"/>
              <a:t>Both set to 0</a:t>
            </a:r>
            <a:endParaRPr/>
          </a:p>
          <a:p>
            <a:pPr indent="0" lvl="0" marL="0" rtl="0" algn="l">
              <a:spcBef>
                <a:spcPts val="0"/>
              </a:spcBef>
              <a:spcAft>
                <a:spcPts val="0"/>
              </a:spcAft>
              <a:buNone/>
            </a:pPr>
            <a:r>
              <a:rPr lang="en"/>
              <a:t>iterate over parent color/rbg values </a:t>
            </a:r>
            <a:endParaRPr/>
          </a:p>
          <a:p>
            <a:pPr indent="0" lvl="0" marL="0" rtl="0" algn="l">
              <a:spcBef>
                <a:spcPts val="0"/>
              </a:spcBef>
              <a:spcAft>
                <a:spcPts val="0"/>
              </a:spcAft>
              <a:buNone/>
            </a:pPr>
            <a:r>
              <a:rPr lang="en"/>
              <a:t>if parent color exist in dictionary -&gt; get the density frequency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multiply the parent color by the density giving it more weight, and add to weighted sum. add density to total</a:t>
            </a:r>
            <a:endParaRPr/>
          </a:p>
          <a:p>
            <a:pPr indent="0" lvl="0" marL="0" rtl="0" algn="l">
              <a:spcBef>
                <a:spcPts val="0"/>
              </a:spcBef>
              <a:spcAft>
                <a:spcPts val="0"/>
              </a:spcAft>
              <a:buNone/>
            </a:pPr>
            <a:r>
              <a:rPr lang="en"/>
              <a:t>Store original densities</a:t>
            </a:r>
            <a:endParaRPr/>
          </a:p>
          <a:p>
            <a:pPr indent="0" lvl="0" marL="0" rtl="0" algn="l">
              <a:spcBef>
                <a:spcPts val="0"/>
              </a:spcBef>
              <a:spcAft>
                <a:spcPts val="0"/>
              </a:spcAft>
              <a:buNone/>
            </a:pPr>
            <a:r>
              <a:rPr lang="en"/>
              <a:t>If new color is in color density map then the code calculates weighted sum</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6fa220900f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6fa220900f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sz="1400">
              <a:solidFill>
                <a:srgbClr val="434343"/>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6fa220900f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6fa220900f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434343"/>
                </a:solidFill>
              </a:rPr>
              <a:t>Picked green and yellow</a:t>
            </a:r>
            <a:endParaRPr sz="1400">
              <a:solidFill>
                <a:srgbClr val="434343"/>
              </a:solidFill>
            </a:endParaRPr>
          </a:p>
          <a:p>
            <a:pPr indent="0" lvl="0" marL="0" rtl="0" algn="l">
              <a:spcBef>
                <a:spcPts val="0"/>
              </a:spcBef>
              <a:spcAft>
                <a:spcPts val="0"/>
              </a:spcAft>
              <a:buClr>
                <a:schemeClr val="dk1"/>
              </a:buClr>
              <a:buSzPts val="1100"/>
              <a:buFont typeface="Arial"/>
              <a:buNone/>
            </a:pPr>
            <a:r>
              <a:rPr lang="en" sz="1400">
                <a:solidFill>
                  <a:srgbClr val="434343"/>
                </a:solidFill>
              </a:rPr>
              <a:t>Each cell that is “born” has a </a:t>
            </a:r>
            <a:r>
              <a:rPr lang="en" sz="1400" u="sng">
                <a:solidFill>
                  <a:srgbClr val="434343"/>
                </a:solidFill>
              </a:rPr>
              <a:t>1% chance of being a mutant (mutation rate).</a:t>
            </a:r>
            <a:r>
              <a:rPr lang="en" sz="1400">
                <a:solidFill>
                  <a:srgbClr val="434343"/>
                </a:solidFill>
              </a:rPr>
              <a:t> </a:t>
            </a:r>
            <a:endParaRPr sz="1400">
              <a:solidFill>
                <a:srgbClr val="434343"/>
              </a:solidFill>
            </a:endParaRPr>
          </a:p>
          <a:p>
            <a:pPr indent="-317500" lvl="0" marL="457200" rtl="0" algn="l">
              <a:spcBef>
                <a:spcPts val="0"/>
              </a:spcBef>
              <a:spcAft>
                <a:spcPts val="0"/>
              </a:spcAft>
              <a:buClr>
                <a:schemeClr val="dk1"/>
              </a:buClr>
              <a:buSzPts val="1400"/>
              <a:buChar char="●"/>
            </a:pPr>
            <a:r>
              <a:rPr lang="en" sz="1400">
                <a:solidFill>
                  <a:srgbClr val="434343"/>
                </a:solidFill>
              </a:rPr>
              <a:t>Of the 0.01 mutants, 10% are </a:t>
            </a:r>
            <a:r>
              <a:rPr lang="en" sz="1400">
                <a:solidFill>
                  <a:srgbClr val="38761D"/>
                </a:solidFill>
              </a:rPr>
              <a:t>good</a:t>
            </a:r>
            <a:r>
              <a:rPr lang="en" sz="1400">
                <a:solidFill>
                  <a:srgbClr val="434343"/>
                </a:solidFill>
              </a:rPr>
              <a:t> &amp; 90% are </a:t>
            </a:r>
            <a:r>
              <a:rPr lang="en" sz="1400">
                <a:solidFill>
                  <a:srgbClr val="674EA7"/>
                </a:solidFill>
              </a:rPr>
              <a:t>bad</a:t>
            </a:r>
            <a:endParaRPr sz="1400">
              <a:solidFill>
                <a:srgbClr val="434343"/>
              </a:solidFill>
            </a:endParaRPr>
          </a:p>
          <a:p>
            <a:pPr indent="-317500" lvl="0" marL="457200" rtl="0" algn="l">
              <a:spcBef>
                <a:spcPts val="0"/>
              </a:spcBef>
              <a:spcAft>
                <a:spcPts val="0"/>
              </a:spcAft>
              <a:buClr>
                <a:schemeClr val="dk1"/>
              </a:buClr>
              <a:buSzPts val="1400"/>
              <a:buChar char="●"/>
            </a:pPr>
            <a:r>
              <a:rPr lang="en" sz="1400">
                <a:solidFill>
                  <a:srgbClr val="434343"/>
                </a:solidFill>
              </a:rPr>
              <a:t>The mutant color is added to the {color:density} dictionary. An artificial boost to relative frequency/fitness is given to them. </a:t>
            </a:r>
            <a:endParaRPr sz="1400">
              <a:solidFill>
                <a:srgbClr val="434343"/>
              </a:solidFill>
            </a:endParaRPr>
          </a:p>
          <a:p>
            <a:pPr indent="-317500" lvl="0" marL="457200" rtl="0" algn="l">
              <a:spcBef>
                <a:spcPts val="0"/>
              </a:spcBef>
              <a:spcAft>
                <a:spcPts val="0"/>
              </a:spcAft>
              <a:buClr>
                <a:schemeClr val="dk1"/>
              </a:buClr>
              <a:buSzPts val="1400"/>
              <a:buChar char="●"/>
            </a:pPr>
            <a:r>
              <a:rPr lang="en" sz="1400">
                <a:solidFill>
                  <a:srgbClr val="434343"/>
                </a:solidFill>
              </a:rPr>
              <a:t>They also cannot drop below 0.01 (or be negative) despite a penalty to fitness given to bad mutations. Mutations follow the same inheritance rules as wild type.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6fa220900f_0_1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6fa220900f_0_1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6fa220900f_0_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6fa220900f_0_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6fa220900f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6fa220900f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LC for live neighbors to return list of live </a:t>
            </a:r>
            <a:r>
              <a:rPr lang="en"/>
              <a:t>neighbors</a:t>
            </a:r>
            <a:r>
              <a:rPr lang="en"/>
              <a:t> (duh) bunch of rules for neighbor to be within bounds of grid, actually alive, and not count the actual cell were iterating upon currently </a:t>
            </a:r>
            <a:endParaRPr/>
          </a:p>
          <a:p>
            <a:pPr indent="0" lvl="0" marL="0" rtl="0" algn="l">
              <a:spcBef>
                <a:spcPts val="0"/>
              </a:spcBef>
              <a:spcAft>
                <a:spcPts val="0"/>
              </a:spcAft>
              <a:buNone/>
            </a:pPr>
            <a:r>
              <a:rPr lang="en"/>
              <a:t>How many neighbors? Count them in len of the list!</a:t>
            </a:r>
            <a:endParaRPr/>
          </a:p>
          <a:p>
            <a:pPr indent="0" lvl="0" marL="0" rtl="0" algn="l">
              <a:spcBef>
                <a:spcPts val="0"/>
              </a:spcBef>
              <a:spcAft>
                <a:spcPts val="0"/>
              </a:spcAft>
              <a:buNone/>
            </a:pPr>
            <a:r>
              <a:rPr lang="en"/>
              <a:t>If cell is alive in ise grid and neighbor count is 2 or 3 → it lives and next_grid is user_grid</a:t>
            </a:r>
            <a:endParaRPr/>
          </a:p>
          <a:p>
            <a:pPr indent="0" lvl="0" marL="0" rtl="0" algn="l">
              <a:spcBef>
                <a:spcPts val="0"/>
              </a:spcBef>
              <a:spcAft>
                <a:spcPts val="0"/>
              </a:spcAft>
              <a:buNone/>
            </a:pPr>
            <a:r>
              <a:rPr lang="en"/>
              <a:t>If more or less ir dies :(  next grid is (0,0,0) or black!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6fa220900f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6fa220900f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6fa220900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6fa220900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6fa220900f_0_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6fa220900f_0_1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d0dc3e39a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d0dc3e39a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the meat and bone of the program</a:t>
            </a:r>
            <a:endParaRPr/>
          </a:p>
          <a:p>
            <a:pPr indent="0" lvl="0" marL="0" rtl="0" algn="l">
              <a:spcBef>
                <a:spcPts val="0"/>
              </a:spcBef>
              <a:spcAft>
                <a:spcPts val="0"/>
              </a:spcAft>
              <a:buNone/>
            </a:pPr>
            <a:r>
              <a:rPr lang="en"/>
              <a:t>determines how many generations are gonna play out</a:t>
            </a:r>
            <a:endParaRPr/>
          </a:p>
          <a:p>
            <a:pPr indent="0" lvl="0" marL="0" rtl="0" algn="l">
              <a:spcBef>
                <a:spcPts val="0"/>
              </a:spcBef>
              <a:spcAft>
                <a:spcPts val="0"/>
              </a:spcAft>
              <a:buClr>
                <a:schemeClr val="dk1"/>
              </a:buClr>
              <a:buSzPts val="1100"/>
              <a:buFont typeface="Arial"/>
              <a:buNone/>
            </a:pPr>
            <a:r>
              <a:rPr lang="en">
                <a:solidFill>
                  <a:schemeClr val="dk1"/>
                </a:solidFill>
              </a:rPr>
              <a:t>This is hardcoded and </a:t>
            </a:r>
            <a:endParaRPr/>
          </a:p>
          <a:p>
            <a:pPr indent="0" lvl="0" marL="0" rtl="0" algn="l">
              <a:spcBef>
                <a:spcPts val="0"/>
              </a:spcBef>
              <a:spcAft>
                <a:spcPts val="0"/>
              </a:spcAft>
              <a:buNone/>
            </a:pPr>
            <a:r>
              <a:rPr lang="en"/>
              <a:t>Ours is set to 80 generations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Empty list for each generations that stores all of the dif colors and density that pop up to be saved in a csv file</a:t>
            </a:r>
            <a:endParaRPr/>
          </a:p>
          <a:p>
            <a:pPr indent="0" lvl="0" marL="0" rtl="0" algn="l">
              <a:spcBef>
                <a:spcPts val="0"/>
              </a:spcBef>
              <a:spcAft>
                <a:spcPts val="0"/>
              </a:spcAft>
              <a:buNone/>
            </a:pPr>
            <a:r>
              <a:rPr lang="en"/>
              <a:t>Update function updates grid to be saved as a gif later</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6fa220900f_0_1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6fa220900f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code uses a map plot to make a grid and logs all of the colors and the frequency of that color over 80 generations -&gt; creating a gif</a:t>
            </a:r>
            <a:endParaRPr/>
          </a:p>
          <a:p>
            <a:pPr indent="0" lvl="0" marL="0" rtl="0" algn="l">
              <a:spcBef>
                <a:spcPts val="0"/>
              </a:spcBef>
              <a:spcAft>
                <a:spcPts val="0"/>
              </a:spcAft>
              <a:buNone/>
            </a:pPr>
            <a:r>
              <a:rPr lang="en"/>
              <a:t>The for loop calls the generation grid function (which has all of conway’s rules) and also calls color density map on the generation it’s currently on until the end of 80 generations</a:t>
            </a:r>
            <a:endParaRPr/>
          </a:p>
          <a:p>
            <a:pPr indent="0" lvl="0" marL="0" rtl="0" algn="l">
              <a:spcBef>
                <a:spcPts val="0"/>
              </a:spcBef>
              <a:spcAft>
                <a:spcPts val="0"/>
              </a:spcAft>
              <a:buNone/>
            </a:pPr>
            <a:r>
              <a:rPr lang="en"/>
              <a:t>Then replaces initial grid with new/next generation grid 80 times</a:t>
            </a:r>
            <a:endParaRPr/>
          </a:p>
          <a:p>
            <a:pPr indent="0" lvl="0" marL="0" rtl="0" algn="l">
              <a:spcBef>
                <a:spcPts val="0"/>
              </a:spcBef>
              <a:spcAft>
                <a:spcPts val="0"/>
              </a:spcAft>
              <a:buNone/>
            </a:pPr>
            <a:r>
              <a:rPr lang="en"/>
              <a:t>Code wouldn’t work with this  no gif :( )</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6fa220900f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6fa220900f_0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Saves empty dictionaries in csv file</a:t>
            </a:r>
            <a:endParaRPr/>
          </a:p>
          <a:p>
            <a:pPr indent="0" lvl="0" marL="0" rtl="0" algn="l">
              <a:spcBef>
                <a:spcPts val="0"/>
              </a:spcBef>
              <a:spcAft>
                <a:spcPts val="0"/>
              </a:spcAft>
              <a:buNone/>
            </a:pPr>
            <a:r>
              <a:rPr lang="en"/>
              <a:t>Calculates all of the different colors as well as frequencies that popped up in 80 generations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6fa220900f_0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6fa220900f_0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6fa220900f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6fa220900f_0_1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stole code lol</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d0dc3e39a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d0dc3e39a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d9d93b98b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d9d93b98b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6fa220900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6fa220900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6fa220900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6fa220900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6fa220900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6fa220900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6fa220900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6fa220900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6fa220900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6fa220900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rgbClr val="D9D2E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20.png"/><Relationship Id="rId6" Type="http://schemas.openxmlformats.org/officeDocument/2006/relationships/image" Target="../media/image8.png"/><Relationship Id="rId7" Type="http://schemas.openxmlformats.org/officeDocument/2006/relationships/image" Target="../media/image12.png"/><Relationship Id="rId8"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8.png"/><Relationship Id="rId5"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19.png"/><Relationship Id="rId5"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8.png"/><Relationship Id="rId6"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8.png"/><Relationship Id="rId6"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0.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1.png"/><Relationship Id="rId4" Type="http://schemas.openxmlformats.org/officeDocument/2006/relationships/image" Target="../media/image25.png"/><Relationship Id="rId5"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6.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0.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1.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medium.com/@paveltyshevskyi/reversing-game-of-life-using-genetic-algorithms-45f6209e1daf" TargetMode="External"/><Relationship Id="rId4" Type="http://schemas.openxmlformats.org/officeDocument/2006/relationships/hyperlink" Target="https://doi.org/10.1016/j.chaos.2020.109719" TargetMode="External"/><Relationship Id="rId10" Type="http://schemas.openxmlformats.org/officeDocument/2006/relationships/hyperlink" Target="https://www.geeksforgeeks.org/conways-game-life-python-implementation/" TargetMode="External"/><Relationship Id="rId9" Type="http://schemas.openxmlformats.org/officeDocument/2006/relationships/hyperlink" Target="https://arxiv.org/pdf/2007.02894.pdf" TargetMode="External"/><Relationship Id="rId5" Type="http://schemas.openxmlformats.org/officeDocument/2006/relationships/hyperlink" Target="https://www.ncbi.nlm.nih.gov/pmc/articles/PMC2753274/" TargetMode="External"/><Relationship Id="rId6" Type="http://schemas.openxmlformats.org/officeDocument/2006/relationships/hyperlink" Target="https://github.com/adam-zheleznyak/colorful-life" TargetMode="External"/><Relationship Id="rId7" Type="http://schemas.openxmlformats.org/officeDocument/2006/relationships/hyperlink" Target="https://www.ijcte.org/papers/769-A009.pdf" TargetMode="External"/><Relationship Id="rId8" Type="http://schemas.openxmlformats.org/officeDocument/2006/relationships/hyperlink" Target="https://www.baeldung.com/cs/nature-inspired-algorithm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John Conway’s Game of Life</a:t>
            </a:r>
            <a:endParaRPr/>
          </a:p>
        </p:txBody>
      </p:sp>
      <p:sp>
        <p:nvSpPr>
          <p:cNvPr id="59" name="Google Shape;59;p13"/>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Presented by: </a:t>
            </a:r>
            <a:endParaRPr>
              <a:solidFill>
                <a:srgbClr val="666666"/>
              </a:solidFill>
            </a:endParaRPr>
          </a:p>
          <a:p>
            <a:pPr indent="0" lvl="0" marL="0" rtl="0" algn="l">
              <a:spcBef>
                <a:spcPts val="0"/>
              </a:spcBef>
              <a:spcAft>
                <a:spcPts val="0"/>
              </a:spcAft>
              <a:buNone/>
            </a:pPr>
            <a:r>
              <a:rPr lang="en">
                <a:solidFill>
                  <a:srgbClr val="666666"/>
                </a:solidFill>
              </a:rPr>
              <a:t>Maya Talpai-Vasinthascha and Sadaf Sadre Arhami</a:t>
            </a:r>
            <a:endParaRPr>
              <a:solidFill>
                <a:srgbClr val="666666"/>
              </a:solidFill>
            </a:endParaRPr>
          </a:p>
        </p:txBody>
      </p:sp>
      <p:pic>
        <p:nvPicPr>
          <p:cNvPr id="60" name="Google Shape;60;p13"/>
          <p:cNvPicPr preferRelativeResize="0"/>
          <p:nvPr/>
        </p:nvPicPr>
        <p:blipFill>
          <a:blip r:embed="rId3">
            <a:alphaModFix/>
          </a:blip>
          <a:stretch>
            <a:fillRect/>
          </a:stretch>
        </p:blipFill>
        <p:spPr>
          <a:xfrm>
            <a:off x="485875" y="3201375"/>
            <a:ext cx="1275252" cy="1473600"/>
          </a:xfrm>
          <a:prstGeom prst="rect">
            <a:avLst/>
          </a:prstGeom>
          <a:noFill/>
          <a:ln>
            <a:noFill/>
          </a:ln>
          <a:effectLst>
            <a:outerShdw blurRad="57150" rotWithShape="0" algn="bl" dir="5400000" dist="19050">
              <a:srgbClr val="000000">
                <a:alpha val="50000"/>
              </a:srgbClr>
            </a:outerShdw>
          </a:effectLst>
        </p:spPr>
      </p:pic>
      <p:pic>
        <p:nvPicPr>
          <p:cNvPr id="61" name="Google Shape;61;p13"/>
          <p:cNvPicPr preferRelativeResize="0"/>
          <p:nvPr/>
        </p:nvPicPr>
        <p:blipFill>
          <a:blip r:embed="rId3">
            <a:alphaModFix/>
          </a:blip>
          <a:stretch>
            <a:fillRect/>
          </a:stretch>
        </p:blipFill>
        <p:spPr>
          <a:xfrm>
            <a:off x="1867565" y="3201375"/>
            <a:ext cx="1275252" cy="1473600"/>
          </a:xfrm>
          <a:prstGeom prst="rect">
            <a:avLst/>
          </a:prstGeom>
          <a:noFill/>
          <a:ln>
            <a:noFill/>
          </a:ln>
          <a:effectLst>
            <a:outerShdw blurRad="57150" rotWithShape="0" algn="bl" dir="5400000" dist="19050">
              <a:srgbClr val="000000">
                <a:alpha val="50000"/>
              </a:srgbClr>
            </a:outerShdw>
          </a:effectLst>
        </p:spPr>
      </p:pic>
      <p:pic>
        <p:nvPicPr>
          <p:cNvPr id="62" name="Google Shape;62;p13"/>
          <p:cNvPicPr preferRelativeResize="0"/>
          <p:nvPr/>
        </p:nvPicPr>
        <p:blipFill>
          <a:blip r:embed="rId3">
            <a:alphaModFix/>
          </a:blip>
          <a:stretch>
            <a:fillRect/>
          </a:stretch>
        </p:blipFill>
        <p:spPr>
          <a:xfrm>
            <a:off x="3249254" y="3201375"/>
            <a:ext cx="1275252" cy="1473600"/>
          </a:xfrm>
          <a:prstGeom prst="rect">
            <a:avLst/>
          </a:prstGeom>
          <a:noFill/>
          <a:ln>
            <a:noFill/>
          </a:ln>
          <a:effectLst>
            <a:outerShdw blurRad="57150" rotWithShape="0" algn="bl" dir="5400000" dist="19050">
              <a:srgbClr val="000000">
                <a:alpha val="50000"/>
              </a:srgbClr>
            </a:outerShdw>
          </a:effectLst>
        </p:spPr>
      </p:pic>
      <p:pic>
        <p:nvPicPr>
          <p:cNvPr id="63" name="Google Shape;63;p13"/>
          <p:cNvPicPr preferRelativeResize="0"/>
          <p:nvPr/>
        </p:nvPicPr>
        <p:blipFill>
          <a:blip r:embed="rId3">
            <a:alphaModFix/>
          </a:blip>
          <a:stretch>
            <a:fillRect/>
          </a:stretch>
        </p:blipFill>
        <p:spPr>
          <a:xfrm>
            <a:off x="4630944" y="3201375"/>
            <a:ext cx="1275252" cy="1473600"/>
          </a:xfrm>
          <a:prstGeom prst="rect">
            <a:avLst/>
          </a:prstGeom>
          <a:noFill/>
          <a:ln>
            <a:noFill/>
          </a:ln>
          <a:effectLst>
            <a:outerShdw blurRad="57150" rotWithShape="0" algn="bl" dir="5400000" dist="19050">
              <a:srgbClr val="000000">
                <a:alpha val="50000"/>
              </a:srgbClr>
            </a:outerShdw>
          </a:effectLst>
        </p:spPr>
      </p:pic>
      <p:pic>
        <p:nvPicPr>
          <p:cNvPr id="64" name="Google Shape;64;p13"/>
          <p:cNvPicPr preferRelativeResize="0"/>
          <p:nvPr/>
        </p:nvPicPr>
        <p:blipFill>
          <a:blip r:embed="rId3">
            <a:alphaModFix/>
          </a:blip>
          <a:stretch>
            <a:fillRect/>
          </a:stretch>
        </p:blipFill>
        <p:spPr>
          <a:xfrm>
            <a:off x="6012633" y="3201375"/>
            <a:ext cx="1275252" cy="1473600"/>
          </a:xfrm>
          <a:prstGeom prst="rect">
            <a:avLst/>
          </a:prstGeom>
          <a:noFill/>
          <a:ln>
            <a:noFill/>
          </a:ln>
          <a:effectLst>
            <a:outerShdw blurRad="57150" rotWithShape="0" algn="bl" dir="5400000" dist="19050">
              <a:srgbClr val="000000">
                <a:alpha val="50000"/>
              </a:srgbClr>
            </a:outerShdw>
          </a:effectLst>
        </p:spPr>
      </p:pic>
      <p:pic>
        <p:nvPicPr>
          <p:cNvPr id="65" name="Google Shape;65;p13"/>
          <p:cNvPicPr preferRelativeResize="0"/>
          <p:nvPr/>
        </p:nvPicPr>
        <p:blipFill>
          <a:blip r:embed="rId3">
            <a:alphaModFix/>
          </a:blip>
          <a:stretch>
            <a:fillRect/>
          </a:stretch>
        </p:blipFill>
        <p:spPr>
          <a:xfrm>
            <a:off x="7394323" y="3201375"/>
            <a:ext cx="1275252" cy="1473600"/>
          </a:xfrm>
          <a:prstGeom prst="rect">
            <a:avLst/>
          </a:prstGeom>
          <a:noFill/>
          <a:ln>
            <a:noFill/>
          </a:ln>
          <a:effectLst>
            <a:outerShdw blurRad="57150" rotWithShape="0" algn="bl" dir="5400000" dist="19050">
              <a:srgbClr val="000000">
                <a:alpha val="50000"/>
              </a:srgbClr>
            </a:outerShdw>
          </a:effectLst>
        </p:spPr>
      </p:pic>
      <p:sp>
        <p:nvSpPr>
          <p:cNvPr id="66" name="Google Shape;66;p1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idx="1" type="body"/>
          </p:nvPr>
        </p:nvSpPr>
        <p:spPr>
          <a:xfrm>
            <a:off x="311700" y="893850"/>
            <a:ext cx="4093800" cy="33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434343"/>
                </a:solidFill>
              </a:rPr>
              <a:t>RULES</a:t>
            </a:r>
            <a:endParaRPr u="sng">
              <a:solidFill>
                <a:srgbClr val="434343"/>
              </a:solidFill>
            </a:endParaRPr>
          </a:p>
          <a:p>
            <a:pPr indent="-342900" lvl="0" marL="457200" rtl="0" algn="l">
              <a:spcBef>
                <a:spcPts val="0"/>
              </a:spcBef>
              <a:spcAft>
                <a:spcPts val="0"/>
              </a:spcAft>
              <a:buClr>
                <a:srgbClr val="434343"/>
              </a:buClr>
              <a:buSzPts val="1800"/>
              <a:buAutoNum type="arabicPeriod"/>
            </a:pPr>
            <a:r>
              <a:rPr lang="en">
                <a:solidFill>
                  <a:srgbClr val="434343"/>
                </a:solidFill>
              </a:rPr>
              <a:t>Any live cell with &lt; 2 live neighbors dies, as if by underpopulation.</a:t>
            </a:r>
            <a:endParaRPr>
              <a:solidFill>
                <a:srgbClr val="434343"/>
              </a:solidFill>
            </a:endParaRPr>
          </a:p>
          <a:p>
            <a:pPr indent="-342900" lvl="0" marL="457200" rtl="0" algn="l">
              <a:spcBef>
                <a:spcPts val="0"/>
              </a:spcBef>
              <a:spcAft>
                <a:spcPts val="0"/>
              </a:spcAft>
              <a:buClr>
                <a:srgbClr val="434343"/>
              </a:buClr>
              <a:buSzPts val="1800"/>
              <a:buAutoNum type="arabicPeriod"/>
            </a:pPr>
            <a:r>
              <a:rPr lang="en">
                <a:solidFill>
                  <a:srgbClr val="434343"/>
                </a:solidFill>
              </a:rPr>
              <a:t>Any live cell with 2 or 3 live neighbors lives on to the next generation.</a:t>
            </a:r>
            <a:endParaRPr>
              <a:solidFill>
                <a:srgbClr val="434343"/>
              </a:solidFill>
            </a:endParaRPr>
          </a:p>
          <a:p>
            <a:pPr indent="-342900" lvl="0" marL="457200" rtl="0" algn="l">
              <a:spcBef>
                <a:spcPts val="0"/>
              </a:spcBef>
              <a:spcAft>
                <a:spcPts val="0"/>
              </a:spcAft>
              <a:buClr>
                <a:srgbClr val="434343"/>
              </a:buClr>
              <a:buSzPts val="1800"/>
              <a:buAutoNum type="arabicPeriod"/>
            </a:pPr>
            <a:r>
              <a:rPr lang="en">
                <a:solidFill>
                  <a:srgbClr val="434343"/>
                </a:solidFill>
              </a:rPr>
              <a:t>Any live cell with &gt; 3 live neighbors dies, as if by overpopulation.</a:t>
            </a:r>
            <a:endParaRPr>
              <a:solidFill>
                <a:srgbClr val="434343"/>
              </a:solidFill>
            </a:endParaRPr>
          </a:p>
          <a:p>
            <a:pPr indent="-342900" lvl="0" marL="457200" rtl="0" algn="l">
              <a:spcBef>
                <a:spcPts val="0"/>
              </a:spcBef>
              <a:spcAft>
                <a:spcPts val="0"/>
              </a:spcAft>
              <a:buClr>
                <a:srgbClr val="434343"/>
              </a:buClr>
              <a:buSzPts val="1800"/>
              <a:buAutoNum type="arabicPeriod"/>
            </a:pPr>
            <a:r>
              <a:rPr lang="en">
                <a:solidFill>
                  <a:srgbClr val="434343"/>
                </a:solidFill>
              </a:rPr>
              <a:t>Any dead cell with == 3 neighbors becomes a live cell, as if by reproduction.</a:t>
            </a:r>
            <a:endParaRPr>
              <a:solidFill>
                <a:srgbClr val="434343"/>
              </a:solidFill>
            </a:endParaRPr>
          </a:p>
          <a:p>
            <a:pPr indent="0" lvl="0" marL="0" rtl="0" algn="l">
              <a:spcBef>
                <a:spcPts val="1600"/>
              </a:spcBef>
              <a:spcAft>
                <a:spcPts val="0"/>
              </a:spcAft>
              <a:buNone/>
            </a:pPr>
            <a:r>
              <a:t/>
            </a:r>
            <a:endParaRPr>
              <a:solidFill>
                <a:srgbClr val="434343"/>
              </a:solidFill>
            </a:endParaRPr>
          </a:p>
          <a:p>
            <a:pPr indent="0" lvl="0" marL="0" rtl="0" algn="l">
              <a:spcBef>
                <a:spcPts val="1600"/>
              </a:spcBef>
              <a:spcAft>
                <a:spcPts val="0"/>
              </a:spcAft>
              <a:buNone/>
            </a:pPr>
            <a:r>
              <a:t/>
            </a:r>
            <a:endParaRPr>
              <a:solidFill>
                <a:srgbClr val="595959"/>
              </a:solidFill>
            </a:endParaRPr>
          </a:p>
          <a:p>
            <a:pPr indent="0" lvl="0" marL="0" rtl="0" algn="l">
              <a:spcBef>
                <a:spcPts val="1600"/>
              </a:spcBef>
              <a:spcAft>
                <a:spcPts val="1600"/>
              </a:spcAft>
              <a:buNone/>
            </a:pPr>
            <a:r>
              <a:t/>
            </a:r>
            <a:endParaRPr>
              <a:solidFill>
                <a:srgbClr val="595959"/>
              </a:solidFill>
            </a:endParaRPr>
          </a:p>
        </p:txBody>
      </p:sp>
      <p:pic>
        <p:nvPicPr>
          <p:cNvPr id="170" name="Google Shape;170;p22"/>
          <p:cNvPicPr preferRelativeResize="0"/>
          <p:nvPr/>
        </p:nvPicPr>
        <p:blipFill rotWithShape="1">
          <a:blip r:embed="rId3">
            <a:alphaModFix/>
          </a:blip>
          <a:srcRect b="41610" l="39595" r="55214" t="50816"/>
          <a:stretch/>
        </p:blipFill>
        <p:spPr>
          <a:xfrm>
            <a:off x="7356400" y="2258648"/>
            <a:ext cx="643824" cy="626199"/>
          </a:xfrm>
          <a:prstGeom prst="rect">
            <a:avLst/>
          </a:prstGeom>
          <a:noFill/>
          <a:ln>
            <a:noFill/>
          </a:ln>
        </p:spPr>
      </p:pic>
      <p:pic>
        <p:nvPicPr>
          <p:cNvPr id="171" name="Google Shape;171;p22"/>
          <p:cNvPicPr preferRelativeResize="0"/>
          <p:nvPr/>
        </p:nvPicPr>
        <p:blipFill rotWithShape="1">
          <a:blip r:embed="rId3">
            <a:alphaModFix/>
          </a:blip>
          <a:srcRect b="49105" l="34354" r="60455" t="42780"/>
          <a:stretch/>
        </p:blipFill>
        <p:spPr>
          <a:xfrm>
            <a:off x="7356400" y="3549392"/>
            <a:ext cx="643824" cy="670926"/>
          </a:xfrm>
          <a:prstGeom prst="rect">
            <a:avLst/>
          </a:prstGeom>
          <a:noFill/>
          <a:ln>
            <a:noFill/>
          </a:ln>
        </p:spPr>
      </p:pic>
      <p:sp>
        <p:nvSpPr>
          <p:cNvPr id="172" name="Google Shape;172;p22"/>
          <p:cNvSpPr txBox="1"/>
          <p:nvPr/>
        </p:nvSpPr>
        <p:spPr>
          <a:xfrm>
            <a:off x="4637400" y="1908850"/>
            <a:ext cx="1139100" cy="2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Gen 2</a:t>
            </a:r>
            <a:endParaRPr sz="1800">
              <a:solidFill>
                <a:srgbClr val="434343"/>
              </a:solidFill>
              <a:latin typeface="Source Sans Pro"/>
              <a:ea typeface="Source Sans Pro"/>
              <a:cs typeface="Source Sans Pro"/>
              <a:sym typeface="Source Sans Pro"/>
            </a:endParaRPr>
          </a:p>
        </p:txBody>
      </p:sp>
      <p:sp>
        <p:nvSpPr>
          <p:cNvPr id="173" name="Google Shape;173;p22"/>
          <p:cNvSpPr txBox="1"/>
          <p:nvPr/>
        </p:nvSpPr>
        <p:spPr>
          <a:xfrm>
            <a:off x="8000225" y="2258650"/>
            <a:ext cx="10515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Alive Cell</a:t>
            </a:r>
            <a:endParaRPr sz="1800">
              <a:solidFill>
                <a:srgbClr val="434343"/>
              </a:solidFill>
              <a:latin typeface="Source Sans Pro"/>
              <a:ea typeface="Source Sans Pro"/>
              <a:cs typeface="Source Sans Pro"/>
              <a:sym typeface="Source Sans Pro"/>
            </a:endParaRPr>
          </a:p>
        </p:txBody>
      </p:sp>
      <p:sp>
        <p:nvSpPr>
          <p:cNvPr id="174" name="Google Shape;174;p22"/>
          <p:cNvSpPr txBox="1"/>
          <p:nvPr/>
        </p:nvSpPr>
        <p:spPr>
          <a:xfrm>
            <a:off x="8000300" y="3654025"/>
            <a:ext cx="113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Dead Cell</a:t>
            </a:r>
            <a:endParaRPr sz="1800">
              <a:solidFill>
                <a:srgbClr val="434343"/>
              </a:solidFill>
              <a:latin typeface="Source Sans Pro"/>
              <a:ea typeface="Source Sans Pro"/>
              <a:cs typeface="Source Sans Pro"/>
              <a:sym typeface="Source Sans Pro"/>
            </a:endParaRPr>
          </a:p>
        </p:txBody>
      </p:sp>
      <p:pic>
        <p:nvPicPr>
          <p:cNvPr id="175" name="Google Shape;175;p22"/>
          <p:cNvPicPr preferRelativeResize="0"/>
          <p:nvPr/>
        </p:nvPicPr>
        <p:blipFill rotWithShape="1">
          <a:blip r:embed="rId4">
            <a:alphaModFix/>
          </a:blip>
          <a:srcRect b="24366" l="30494" r="38574" t="28655"/>
          <a:stretch/>
        </p:blipFill>
        <p:spPr>
          <a:xfrm>
            <a:off x="4637400" y="2258650"/>
            <a:ext cx="2293052" cy="2321775"/>
          </a:xfrm>
          <a:prstGeom prst="rect">
            <a:avLst/>
          </a:prstGeom>
          <a:noFill/>
          <a:ln>
            <a:noFill/>
          </a:ln>
        </p:spPr>
      </p:pic>
      <p:sp>
        <p:nvSpPr>
          <p:cNvPr id="176" name="Google Shape;176;p22"/>
          <p:cNvSpPr/>
          <p:nvPr/>
        </p:nvSpPr>
        <p:spPr>
          <a:xfrm>
            <a:off x="217800" y="2818425"/>
            <a:ext cx="4093800" cy="670800"/>
          </a:xfrm>
          <a:prstGeom prst="ellipse">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 name="Google Shape;177;p22"/>
          <p:cNvSpPr/>
          <p:nvPr/>
        </p:nvSpPr>
        <p:spPr>
          <a:xfrm>
            <a:off x="217800" y="3444525"/>
            <a:ext cx="4093800" cy="1046700"/>
          </a:xfrm>
          <a:prstGeom prst="ellipse">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 name="Google Shape;178;p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3"/>
          <p:cNvSpPr txBox="1"/>
          <p:nvPr>
            <p:ph type="title"/>
          </p:nvPr>
        </p:nvSpPr>
        <p:spPr>
          <a:xfrm>
            <a:off x="311700" y="1579800"/>
            <a:ext cx="8520600" cy="198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Okay, so we have pretty good idea of the rules of the game.</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What is the point of the game? </a:t>
            </a:r>
            <a:endParaRPr/>
          </a:p>
          <a:p>
            <a:pPr indent="0" lvl="0" marL="0" rtl="0" algn="ctr">
              <a:spcBef>
                <a:spcPts val="0"/>
              </a:spcBef>
              <a:spcAft>
                <a:spcPts val="0"/>
              </a:spcAft>
              <a:buNone/>
            </a:pPr>
            <a:r>
              <a:t/>
            </a:r>
            <a:endParaRPr/>
          </a:p>
          <a:p>
            <a:pPr indent="0" lvl="0" marL="0" rtl="0" algn="ctr">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t/>
            </a:r>
            <a:endParaRPr/>
          </a:p>
          <a:p>
            <a:pPr indent="0" lvl="0" marL="0" rtl="0" algn="ctr">
              <a:spcBef>
                <a:spcPts val="0"/>
              </a:spcBef>
              <a:spcAft>
                <a:spcPts val="0"/>
              </a:spcAft>
              <a:buNone/>
            </a:pPr>
            <a:r>
              <a:t/>
            </a:r>
            <a:endParaRPr/>
          </a:p>
        </p:txBody>
      </p:sp>
      <p:sp>
        <p:nvSpPr>
          <p:cNvPr id="184" name="Google Shape;184;p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txBox="1"/>
          <p:nvPr>
            <p:ph type="title"/>
          </p:nvPr>
        </p:nvSpPr>
        <p:spPr>
          <a:xfrm>
            <a:off x="311700" y="1994850"/>
            <a:ext cx="85206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A tiny amount of biology background before we get into the code </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sp>
        <p:nvSpPr>
          <p:cNvPr id="190" name="Google Shape;190;p2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All the mechanisms of Evolution</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pic>
        <p:nvPicPr>
          <p:cNvPr id="196" name="Google Shape;196;p25"/>
          <p:cNvPicPr preferRelativeResize="0"/>
          <p:nvPr/>
        </p:nvPicPr>
        <p:blipFill>
          <a:blip r:embed="rId3">
            <a:alphaModFix/>
          </a:blip>
          <a:stretch>
            <a:fillRect/>
          </a:stretch>
        </p:blipFill>
        <p:spPr>
          <a:xfrm>
            <a:off x="1428600" y="1068425"/>
            <a:ext cx="6286800" cy="3801325"/>
          </a:xfrm>
          <a:prstGeom prst="rect">
            <a:avLst/>
          </a:prstGeom>
          <a:noFill/>
          <a:ln>
            <a:noFill/>
          </a:ln>
        </p:spPr>
      </p:pic>
      <p:sp>
        <p:nvSpPr>
          <p:cNvPr id="197" name="Google Shape;197;p2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Using Cellular Automata to model change in pop. alleles over time </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sp>
        <p:nvSpPr>
          <p:cNvPr id="203" name="Google Shape;203;p26"/>
          <p:cNvSpPr txBox="1"/>
          <p:nvPr>
            <p:ph idx="1" type="body"/>
          </p:nvPr>
        </p:nvSpPr>
        <p:spPr>
          <a:xfrm>
            <a:off x="311700" y="159885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434343"/>
                </a:solidFill>
              </a:rPr>
              <a:t>Populations can have different alleles (red or blue beetle) which can change due to different mechanisms of evolution (ie Genetic Drift, Natural Selection, Mutation, Gene Flow) </a:t>
            </a:r>
            <a:endParaRPr>
              <a:solidFill>
                <a:srgbClr val="434343"/>
              </a:solidFill>
            </a:endParaRPr>
          </a:p>
          <a:p>
            <a:pPr indent="0" lvl="0" marL="0" rtl="0" algn="l">
              <a:spcBef>
                <a:spcPts val="1600"/>
              </a:spcBef>
              <a:spcAft>
                <a:spcPts val="0"/>
              </a:spcAft>
              <a:buClr>
                <a:schemeClr val="dk2"/>
              </a:buClr>
              <a:buSzPts val="1100"/>
              <a:buFont typeface="Arial"/>
              <a:buNone/>
            </a:pPr>
            <a:r>
              <a:t/>
            </a:r>
            <a:endParaRPr/>
          </a:p>
          <a:p>
            <a:pPr indent="0" lvl="0" marL="0" rtl="0" algn="l">
              <a:spcBef>
                <a:spcPts val="1600"/>
              </a:spcBef>
              <a:spcAft>
                <a:spcPts val="1600"/>
              </a:spcAft>
              <a:buNone/>
            </a:pPr>
            <a:r>
              <a:t/>
            </a:r>
            <a:endParaRPr/>
          </a:p>
        </p:txBody>
      </p:sp>
      <p:pic>
        <p:nvPicPr>
          <p:cNvPr id="204" name="Google Shape;204;p26"/>
          <p:cNvPicPr preferRelativeResize="0"/>
          <p:nvPr/>
        </p:nvPicPr>
        <p:blipFill>
          <a:blip r:embed="rId3">
            <a:alphaModFix/>
          </a:blip>
          <a:stretch>
            <a:fillRect/>
          </a:stretch>
        </p:blipFill>
        <p:spPr>
          <a:xfrm>
            <a:off x="585640" y="2950300"/>
            <a:ext cx="665597" cy="639850"/>
          </a:xfrm>
          <a:prstGeom prst="rect">
            <a:avLst/>
          </a:prstGeom>
          <a:noFill/>
          <a:ln>
            <a:noFill/>
          </a:ln>
        </p:spPr>
      </p:pic>
      <p:pic>
        <p:nvPicPr>
          <p:cNvPr id="205" name="Google Shape;205;p26"/>
          <p:cNvPicPr preferRelativeResize="0"/>
          <p:nvPr/>
        </p:nvPicPr>
        <p:blipFill>
          <a:blip r:embed="rId3">
            <a:alphaModFix/>
          </a:blip>
          <a:stretch>
            <a:fillRect/>
          </a:stretch>
        </p:blipFill>
        <p:spPr>
          <a:xfrm>
            <a:off x="1258692" y="3107147"/>
            <a:ext cx="665597" cy="639850"/>
          </a:xfrm>
          <a:prstGeom prst="rect">
            <a:avLst/>
          </a:prstGeom>
          <a:noFill/>
          <a:ln>
            <a:noFill/>
          </a:ln>
        </p:spPr>
      </p:pic>
      <p:pic>
        <p:nvPicPr>
          <p:cNvPr id="206" name="Google Shape;206;p26"/>
          <p:cNvPicPr preferRelativeResize="0"/>
          <p:nvPr/>
        </p:nvPicPr>
        <p:blipFill>
          <a:blip r:embed="rId3">
            <a:alphaModFix/>
          </a:blip>
          <a:stretch>
            <a:fillRect/>
          </a:stretch>
        </p:blipFill>
        <p:spPr>
          <a:xfrm>
            <a:off x="311700" y="3548601"/>
            <a:ext cx="665597" cy="639850"/>
          </a:xfrm>
          <a:prstGeom prst="rect">
            <a:avLst/>
          </a:prstGeom>
          <a:noFill/>
          <a:ln>
            <a:noFill/>
          </a:ln>
        </p:spPr>
      </p:pic>
      <p:pic>
        <p:nvPicPr>
          <p:cNvPr id="207" name="Google Shape;207;p26"/>
          <p:cNvPicPr preferRelativeResize="0"/>
          <p:nvPr/>
        </p:nvPicPr>
        <p:blipFill>
          <a:blip r:embed="rId4">
            <a:alphaModFix/>
          </a:blip>
          <a:stretch>
            <a:fillRect/>
          </a:stretch>
        </p:blipFill>
        <p:spPr>
          <a:xfrm>
            <a:off x="914369" y="3648318"/>
            <a:ext cx="665597" cy="639850"/>
          </a:xfrm>
          <a:prstGeom prst="rect">
            <a:avLst/>
          </a:prstGeom>
          <a:noFill/>
          <a:ln>
            <a:noFill/>
          </a:ln>
        </p:spPr>
      </p:pic>
      <p:pic>
        <p:nvPicPr>
          <p:cNvPr id="208" name="Google Shape;208;p26"/>
          <p:cNvPicPr preferRelativeResize="0"/>
          <p:nvPr/>
        </p:nvPicPr>
        <p:blipFill>
          <a:blip r:embed="rId4">
            <a:alphaModFix/>
          </a:blip>
          <a:stretch>
            <a:fillRect/>
          </a:stretch>
        </p:blipFill>
        <p:spPr>
          <a:xfrm>
            <a:off x="1415053" y="3762578"/>
            <a:ext cx="665597" cy="639850"/>
          </a:xfrm>
          <a:prstGeom prst="rect">
            <a:avLst/>
          </a:prstGeom>
          <a:noFill/>
          <a:ln>
            <a:noFill/>
          </a:ln>
        </p:spPr>
      </p:pic>
      <p:pic>
        <p:nvPicPr>
          <p:cNvPr id="209" name="Google Shape;209;p26"/>
          <p:cNvPicPr preferRelativeResize="0"/>
          <p:nvPr/>
        </p:nvPicPr>
        <p:blipFill>
          <a:blip r:embed="rId4">
            <a:alphaModFix/>
          </a:blip>
          <a:stretch>
            <a:fillRect/>
          </a:stretch>
        </p:blipFill>
        <p:spPr>
          <a:xfrm>
            <a:off x="413685" y="4162490"/>
            <a:ext cx="665597" cy="639850"/>
          </a:xfrm>
          <a:prstGeom prst="rect">
            <a:avLst/>
          </a:prstGeom>
          <a:noFill/>
          <a:ln>
            <a:noFill/>
          </a:ln>
        </p:spPr>
      </p:pic>
      <p:pic>
        <p:nvPicPr>
          <p:cNvPr id="210" name="Google Shape;210;p26"/>
          <p:cNvPicPr preferRelativeResize="0"/>
          <p:nvPr/>
        </p:nvPicPr>
        <p:blipFill>
          <a:blip r:embed="rId4">
            <a:alphaModFix/>
          </a:blip>
          <a:stretch>
            <a:fillRect/>
          </a:stretch>
        </p:blipFill>
        <p:spPr>
          <a:xfrm>
            <a:off x="976954" y="4276751"/>
            <a:ext cx="665597" cy="639850"/>
          </a:xfrm>
          <a:prstGeom prst="rect">
            <a:avLst/>
          </a:prstGeom>
          <a:noFill/>
          <a:ln>
            <a:noFill/>
          </a:ln>
        </p:spPr>
      </p:pic>
      <p:pic>
        <p:nvPicPr>
          <p:cNvPr id="211" name="Google Shape;211;p26"/>
          <p:cNvPicPr preferRelativeResize="0"/>
          <p:nvPr/>
        </p:nvPicPr>
        <p:blipFill>
          <a:blip r:embed="rId3">
            <a:alphaModFix/>
          </a:blip>
          <a:stretch>
            <a:fillRect/>
          </a:stretch>
        </p:blipFill>
        <p:spPr>
          <a:xfrm>
            <a:off x="3961465" y="3099350"/>
            <a:ext cx="665597" cy="639850"/>
          </a:xfrm>
          <a:prstGeom prst="rect">
            <a:avLst/>
          </a:prstGeom>
          <a:noFill/>
          <a:ln>
            <a:noFill/>
          </a:ln>
        </p:spPr>
      </p:pic>
      <p:pic>
        <p:nvPicPr>
          <p:cNvPr id="212" name="Google Shape;212;p26"/>
          <p:cNvPicPr preferRelativeResize="0"/>
          <p:nvPr/>
        </p:nvPicPr>
        <p:blipFill>
          <a:blip r:embed="rId3">
            <a:alphaModFix/>
          </a:blip>
          <a:stretch>
            <a:fillRect/>
          </a:stretch>
        </p:blipFill>
        <p:spPr>
          <a:xfrm>
            <a:off x="4634517" y="3256197"/>
            <a:ext cx="665597" cy="639850"/>
          </a:xfrm>
          <a:prstGeom prst="rect">
            <a:avLst/>
          </a:prstGeom>
          <a:noFill/>
          <a:ln>
            <a:noFill/>
          </a:ln>
        </p:spPr>
      </p:pic>
      <p:pic>
        <p:nvPicPr>
          <p:cNvPr id="213" name="Google Shape;213;p26"/>
          <p:cNvPicPr preferRelativeResize="0"/>
          <p:nvPr/>
        </p:nvPicPr>
        <p:blipFill>
          <a:blip r:embed="rId3">
            <a:alphaModFix/>
          </a:blip>
          <a:stretch>
            <a:fillRect/>
          </a:stretch>
        </p:blipFill>
        <p:spPr>
          <a:xfrm>
            <a:off x="3635438" y="3648326"/>
            <a:ext cx="665597" cy="639850"/>
          </a:xfrm>
          <a:prstGeom prst="rect">
            <a:avLst/>
          </a:prstGeom>
          <a:noFill/>
          <a:ln>
            <a:noFill/>
          </a:ln>
        </p:spPr>
      </p:pic>
      <p:pic>
        <p:nvPicPr>
          <p:cNvPr id="214" name="Google Shape;214;p26"/>
          <p:cNvPicPr preferRelativeResize="0"/>
          <p:nvPr/>
        </p:nvPicPr>
        <p:blipFill>
          <a:blip r:embed="rId4">
            <a:alphaModFix/>
          </a:blip>
          <a:stretch>
            <a:fillRect/>
          </a:stretch>
        </p:blipFill>
        <p:spPr>
          <a:xfrm>
            <a:off x="4290194" y="3797368"/>
            <a:ext cx="665597" cy="639850"/>
          </a:xfrm>
          <a:prstGeom prst="rect">
            <a:avLst/>
          </a:prstGeom>
          <a:noFill/>
          <a:ln>
            <a:noFill/>
          </a:ln>
        </p:spPr>
      </p:pic>
      <p:pic>
        <p:nvPicPr>
          <p:cNvPr id="215" name="Google Shape;215;p26"/>
          <p:cNvPicPr preferRelativeResize="0"/>
          <p:nvPr/>
        </p:nvPicPr>
        <p:blipFill>
          <a:blip r:embed="rId4">
            <a:alphaModFix/>
          </a:blip>
          <a:stretch>
            <a:fillRect/>
          </a:stretch>
        </p:blipFill>
        <p:spPr>
          <a:xfrm>
            <a:off x="4790878" y="3911628"/>
            <a:ext cx="665597" cy="639850"/>
          </a:xfrm>
          <a:prstGeom prst="rect">
            <a:avLst/>
          </a:prstGeom>
          <a:noFill/>
          <a:ln>
            <a:noFill/>
          </a:ln>
        </p:spPr>
      </p:pic>
      <p:pic>
        <p:nvPicPr>
          <p:cNvPr id="216" name="Google Shape;216;p26"/>
          <p:cNvPicPr preferRelativeResize="0"/>
          <p:nvPr/>
        </p:nvPicPr>
        <p:blipFill>
          <a:blip r:embed="rId4">
            <a:alphaModFix/>
          </a:blip>
          <a:stretch>
            <a:fillRect/>
          </a:stretch>
        </p:blipFill>
        <p:spPr>
          <a:xfrm>
            <a:off x="3789510" y="4311540"/>
            <a:ext cx="665597" cy="639850"/>
          </a:xfrm>
          <a:prstGeom prst="rect">
            <a:avLst/>
          </a:prstGeom>
          <a:noFill/>
          <a:ln>
            <a:noFill/>
          </a:ln>
        </p:spPr>
      </p:pic>
      <p:pic>
        <p:nvPicPr>
          <p:cNvPr id="217" name="Google Shape;217;p26"/>
          <p:cNvPicPr preferRelativeResize="0"/>
          <p:nvPr/>
        </p:nvPicPr>
        <p:blipFill>
          <a:blip r:embed="rId4">
            <a:alphaModFix/>
          </a:blip>
          <a:stretch>
            <a:fillRect/>
          </a:stretch>
        </p:blipFill>
        <p:spPr>
          <a:xfrm>
            <a:off x="4290204" y="4425801"/>
            <a:ext cx="665597" cy="639850"/>
          </a:xfrm>
          <a:prstGeom prst="rect">
            <a:avLst/>
          </a:prstGeom>
          <a:noFill/>
          <a:ln>
            <a:noFill/>
          </a:ln>
        </p:spPr>
      </p:pic>
      <p:pic>
        <p:nvPicPr>
          <p:cNvPr id="218" name="Google Shape;218;p26"/>
          <p:cNvPicPr preferRelativeResize="0"/>
          <p:nvPr/>
        </p:nvPicPr>
        <p:blipFill>
          <a:blip r:embed="rId3">
            <a:alphaModFix/>
          </a:blip>
          <a:stretch>
            <a:fillRect/>
          </a:stretch>
        </p:blipFill>
        <p:spPr>
          <a:xfrm>
            <a:off x="7439290" y="3034425"/>
            <a:ext cx="665597" cy="639850"/>
          </a:xfrm>
          <a:prstGeom prst="rect">
            <a:avLst/>
          </a:prstGeom>
          <a:noFill/>
          <a:ln>
            <a:noFill/>
          </a:ln>
        </p:spPr>
      </p:pic>
      <p:pic>
        <p:nvPicPr>
          <p:cNvPr id="219" name="Google Shape;219;p26"/>
          <p:cNvPicPr preferRelativeResize="0"/>
          <p:nvPr/>
        </p:nvPicPr>
        <p:blipFill>
          <a:blip r:embed="rId3">
            <a:alphaModFix/>
          </a:blip>
          <a:stretch>
            <a:fillRect/>
          </a:stretch>
        </p:blipFill>
        <p:spPr>
          <a:xfrm>
            <a:off x="8112342" y="3191272"/>
            <a:ext cx="665597" cy="639850"/>
          </a:xfrm>
          <a:prstGeom prst="rect">
            <a:avLst/>
          </a:prstGeom>
          <a:noFill/>
          <a:ln>
            <a:noFill/>
          </a:ln>
        </p:spPr>
      </p:pic>
      <p:pic>
        <p:nvPicPr>
          <p:cNvPr id="220" name="Google Shape;220;p26"/>
          <p:cNvPicPr preferRelativeResize="0"/>
          <p:nvPr/>
        </p:nvPicPr>
        <p:blipFill>
          <a:blip r:embed="rId3">
            <a:alphaModFix/>
          </a:blip>
          <a:stretch>
            <a:fillRect/>
          </a:stretch>
        </p:blipFill>
        <p:spPr>
          <a:xfrm>
            <a:off x="7165350" y="3632726"/>
            <a:ext cx="665597" cy="639850"/>
          </a:xfrm>
          <a:prstGeom prst="rect">
            <a:avLst/>
          </a:prstGeom>
          <a:noFill/>
          <a:ln>
            <a:noFill/>
          </a:ln>
        </p:spPr>
      </p:pic>
      <p:pic>
        <p:nvPicPr>
          <p:cNvPr id="221" name="Google Shape;221;p26"/>
          <p:cNvPicPr preferRelativeResize="0"/>
          <p:nvPr/>
        </p:nvPicPr>
        <p:blipFill>
          <a:blip r:embed="rId4">
            <a:alphaModFix/>
          </a:blip>
          <a:stretch>
            <a:fillRect/>
          </a:stretch>
        </p:blipFill>
        <p:spPr>
          <a:xfrm>
            <a:off x="7000435" y="4276740"/>
            <a:ext cx="665597" cy="639850"/>
          </a:xfrm>
          <a:prstGeom prst="rect">
            <a:avLst/>
          </a:prstGeom>
          <a:noFill/>
          <a:ln>
            <a:noFill/>
          </a:ln>
        </p:spPr>
      </p:pic>
      <p:pic>
        <p:nvPicPr>
          <p:cNvPr id="222" name="Google Shape;222;p26"/>
          <p:cNvPicPr preferRelativeResize="0"/>
          <p:nvPr/>
        </p:nvPicPr>
        <p:blipFill>
          <a:blip r:embed="rId4">
            <a:alphaModFix/>
          </a:blip>
          <a:stretch>
            <a:fillRect/>
          </a:stretch>
        </p:blipFill>
        <p:spPr>
          <a:xfrm>
            <a:off x="8291879" y="4425801"/>
            <a:ext cx="665597" cy="639850"/>
          </a:xfrm>
          <a:prstGeom prst="rect">
            <a:avLst/>
          </a:prstGeom>
          <a:noFill/>
          <a:ln>
            <a:noFill/>
          </a:ln>
        </p:spPr>
      </p:pic>
      <p:pic>
        <p:nvPicPr>
          <p:cNvPr id="223" name="Google Shape;223;p26"/>
          <p:cNvPicPr preferRelativeResize="0"/>
          <p:nvPr/>
        </p:nvPicPr>
        <p:blipFill>
          <a:blip r:embed="rId3">
            <a:alphaModFix/>
          </a:blip>
          <a:stretch>
            <a:fillRect/>
          </a:stretch>
        </p:blipFill>
        <p:spPr>
          <a:xfrm>
            <a:off x="7666025" y="3762576"/>
            <a:ext cx="665597" cy="639850"/>
          </a:xfrm>
          <a:prstGeom prst="rect">
            <a:avLst/>
          </a:prstGeom>
          <a:noFill/>
          <a:ln>
            <a:noFill/>
          </a:ln>
        </p:spPr>
      </p:pic>
      <p:pic>
        <p:nvPicPr>
          <p:cNvPr id="224" name="Google Shape;224;p26"/>
          <p:cNvPicPr preferRelativeResize="0"/>
          <p:nvPr/>
        </p:nvPicPr>
        <p:blipFill>
          <a:blip r:embed="rId3">
            <a:alphaModFix/>
          </a:blip>
          <a:stretch>
            <a:fillRect/>
          </a:stretch>
        </p:blipFill>
        <p:spPr>
          <a:xfrm>
            <a:off x="8291875" y="3797376"/>
            <a:ext cx="665597" cy="639850"/>
          </a:xfrm>
          <a:prstGeom prst="rect">
            <a:avLst/>
          </a:prstGeom>
          <a:noFill/>
          <a:ln>
            <a:noFill/>
          </a:ln>
        </p:spPr>
      </p:pic>
      <p:pic>
        <p:nvPicPr>
          <p:cNvPr id="225" name="Google Shape;225;p26"/>
          <p:cNvPicPr preferRelativeResize="0"/>
          <p:nvPr/>
        </p:nvPicPr>
        <p:blipFill>
          <a:blip r:embed="rId3">
            <a:alphaModFix/>
          </a:blip>
          <a:stretch>
            <a:fillRect/>
          </a:stretch>
        </p:blipFill>
        <p:spPr>
          <a:xfrm>
            <a:off x="7603450" y="4311551"/>
            <a:ext cx="665597" cy="639850"/>
          </a:xfrm>
          <a:prstGeom prst="rect">
            <a:avLst/>
          </a:prstGeom>
          <a:noFill/>
          <a:ln>
            <a:noFill/>
          </a:ln>
        </p:spPr>
      </p:pic>
      <p:pic>
        <p:nvPicPr>
          <p:cNvPr id="226" name="Google Shape;226;p26"/>
          <p:cNvPicPr preferRelativeResize="0"/>
          <p:nvPr/>
        </p:nvPicPr>
        <p:blipFill>
          <a:blip r:embed="rId5">
            <a:alphaModFix/>
          </a:blip>
          <a:stretch>
            <a:fillRect/>
          </a:stretch>
        </p:blipFill>
        <p:spPr>
          <a:xfrm>
            <a:off x="3641649" y="4475746"/>
            <a:ext cx="961311" cy="539967"/>
          </a:xfrm>
          <a:prstGeom prst="rect">
            <a:avLst/>
          </a:prstGeom>
          <a:noFill/>
          <a:ln>
            <a:noFill/>
          </a:ln>
        </p:spPr>
      </p:pic>
      <p:pic>
        <p:nvPicPr>
          <p:cNvPr id="227" name="Google Shape;227;p26"/>
          <p:cNvPicPr preferRelativeResize="0"/>
          <p:nvPr/>
        </p:nvPicPr>
        <p:blipFill>
          <a:blip r:embed="rId5">
            <a:alphaModFix/>
          </a:blip>
          <a:stretch>
            <a:fillRect/>
          </a:stretch>
        </p:blipFill>
        <p:spPr>
          <a:xfrm>
            <a:off x="4142349" y="4495396"/>
            <a:ext cx="961311" cy="539967"/>
          </a:xfrm>
          <a:prstGeom prst="rect">
            <a:avLst/>
          </a:prstGeom>
          <a:noFill/>
          <a:ln>
            <a:noFill/>
          </a:ln>
        </p:spPr>
      </p:pic>
      <p:pic>
        <p:nvPicPr>
          <p:cNvPr id="228" name="Google Shape;228;p26"/>
          <p:cNvPicPr preferRelativeResize="0"/>
          <p:nvPr/>
        </p:nvPicPr>
        <p:blipFill>
          <a:blip r:embed="rId5">
            <a:alphaModFix/>
          </a:blip>
          <a:stretch>
            <a:fillRect/>
          </a:stretch>
        </p:blipFill>
        <p:spPr>
          <a:xfrm>
            <a:off x="4705611" y="4011521"/>
            <a:ext cx="961311" cy="539967"/>
          </a:xfrm>
          <a:prstGeom prst="rect">
            <a:avLst/>
          </a:prstGeom>
          <a:noFill/>
          <a:ln>
            <a:noFill/>
          </a:ln>
        </p:spPr>
      </p:pic>
      <p:sp>
        <p:nvSpPr>
          <p:cNvPr id="229" name="Google Shape;229;p26"/>
          <p:cNvSpPr/>
          <p:nvPr/>
        </p:nvSpPr>
        <p:spPr>
          <a:xfrm>
            <a:off x="5855813" y="3716275"/>
            <a:ext cx="910200" cy="3045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0" name="Google Shape;230;p26"/>
          <p:cNvPicPr preferRelativeResize="0"/>
          <p:nvPr/>
        </p:nvPicPr>
        <p:blipFill>
          <a:blip r:embed="rId6">
            <a:alphaModFix/>
          </a:blip>
          <a:stretch>
            <a:fillRect/>
          </a:stretch>
        </p:blipFill>
        <p:spPr>
          <a:xfrm flipH="1" rot="-1292149">
            <a:off x="3293264" y="4402818"/>
            <a:ext cx="585933" cy="457320"/>
          </a:xfrm>
          <a:prstGeom prst="rect">
            <a:avLst/>
          </a:prstGeom>
          <a:noFill/>
          <a:ln>
            <a:noFill/>
          </a:ln>
        </p:spPr>
      </p:pic>
      <p:sp>
        <p:nvSpPr>
          <p:cNvPr id="231" name="Google Shape;231;p26"/>
          <p:cNvSpPr/>
          <p:nvPr/>
        </p:nvSpPr>
        <p:spPr>
          <a:xfrm rot="-804964">
            <a:off x="2284110" y="2595395"/>
            <a:ext cx="1317555" cy="1163727"/>
          </a:xfrm>
          <a:prstGeom prst="star6">
            <a:avLst>
              <a:gd fmla="val 28868" name="adj"/>
              <a:gd fmla="val 115470" name="hf"/>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A RANDOM EVENT </a:t>
            </a:r>
            <a:endParaRPr>
              <a:solidFill>
                <a:schemeClr val="lt1"/>
              </a:solidFill>
              <a:latin typeface="Source Sans Pro"/>
              <a:ea typeface="Source Sans Pro"/>
              <a:cs typeface="Source Sans Pro"/>
              <a:sym typeface="Source Sans Pro"/>
            </a:endParaRPr>
          </a:p>
        </p:txBody>
      </p:sp>
      <p:sp>
        <p:nvSpPr>
          <p:cNvPr id="232" name="Google Shape;232;p26"/>
          <p:cNvSpPr txBox="1"/>
          <p:nvPr/>
        </p:nvSpPr>
        <p:spPr>
          <a:xfrm>
            <a:off x="311702" y="2543500"/>
            <a:ext cx="12936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34343"/>
                </a:solidFill>
                <a:latin typeface="Source Sans Pro"/>
                <a:ea typeface="Source Sans Pro"/>
                <a:cs typeface="Source Sans Pro"/>
                <a:sym typeface="Source Sans Pro"/>
              </a:rPr>
              <a:t>Generation 1</a:t>
            </a:r>
            <a:endParaRPr sz="1500">
              <a:solidFill>
                <a:srgbClr val="434343"/>
              </a:solidFill>
              <a:latin typeface="Source Sans Pro"/>
              <a:ea typeface="Source Sans Pro"/>
              <a:cs typeface="Source Sans Pro"/>
              <a:sym typeface="Source Sans Pro"/>
            </a:endParaRPr>
          </a:p>
        </p:txBody>
      </p:sp>
      <p:sp>
        <p:nvSpPr>
          <p:cNvPr id="233" name="Google Shape;233;p26"/>
          <p:cNvSpPr txBox="1"/>
          <p:nvPr/>
        </p:nvSpPr>
        <p:spPr>
          <a:xfrm>
            <a:off x="7603440" y="2627613"/>
            <a:ext cx="12936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34343"/>
                </a:solidFill>
                <a:latin typeface="Source Sans Pro"/>
                <a:ea typeface="Source Sans Pro"/>
                <a:cs typeface="Source Sans Pro"/>
                <a:sym typeface="Source Sans Pro"/>
              </a:rPr>
              <a:t>Generation 2</a:t>
            </a:r>
            <a:endParaRPr sz="1500">
              <a:solidFill>
                <a:srgbClr val="434343"/>
              </a:solidFill>
              <a:latin typeface="Source Sans Pro"/>
              <a:ea typeface="Source Sans Pro"/>
              <a:cs typeface="Source Sans Pro"/>
              <a:sym typeface="Source Sans Pro"/>
            </a:endParaRPr>
          </a:p>
        </p:txBody>
      </p:sp>
      <p:sp>
        <p:nvSpPr>
          <p:cNvPr id="234" name="Google Shape;234;p2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One last important biological concept </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sp>
        <p:nvSpPr>
          <p:cNvPr id="240" name="Google Shape;240;p27"/>
          <p:cNvSpPr txBox="1"/>
          <p:nvPr>
            <p:ph idx="1" type="body"/>
          </p:nvPr>
        </p:nvSpPr>
        <p:spPr>
          <a:xfrm>
            <a:off x="311700" y="1152475"/>
            <a:ext cx="8520600" cy="8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u="sng">
                <a:solidFill>
                  <a:srgbClr val="434343"/>
                </a:solidFill>
              </a:rPr>
              <a:t>Fitness</a:t>
            </a:r>
            <a:r>
              <a:rPr lang="en">
                <a:solidFill>
                  <a:srgbClr val="434343"/>
                </a:solidFill>
              </a:rPr>
              <a:t> is quantitative representation of individuals reproductive success. </a:t>
            </a:r>
            <a:r>
              <a:rPr lang="en" u="sng">
                <a:solidFill>
                  <a:srgbClr val="434343"/>
                </a:solidFill>
              </a:rPr>
              <a:t>It is equal to the average contribution an individual's genes to the next generation</a:t>
            </a:r>
            <a:endParaRPr u="sng">
              <a:solidFill>
                <a:srgbClr val="434343"/>
              </a:solidFill>
            </a:endParaRPr>
          </a:p>
          <a:p>
            <a:pPr indent="0" lvl="0" marL="0" rtl="0" algn="l">
              <a:spcBef>
                <a:spcPts val="1600"/>
              </a:spcBef>
              <a:spcAft>
                <a:spcPts val="0"/>
              </a:spcAft>
              <a:buClr>
                <a:schemeClr val="dk2"/>
              </a:buClr>
              <a:buSzPts val="1100"/>
              <a:buFont typeface="Arial"/>
              <a:buNone/>
            </a:pPr>
            <a:r>
              <a:t/>
            </a:r>
            <a:endParaRPr/>
          </a:p>
          <a:p>
            <a:pPr indent="0" lvl="0" marL="0" rtl="0" algn="l">
              <a:spcBef>
                <a:spcPts val="1600"/>
              </a:spcBef>
              <a:spcAft>
                <a:spcPts val="1600"/>
              </a:spcAft>
              <a:buNone/>
            </a:pPr>
            <a:r>
              <a:t/>
            </a:r>
            <a:endParaRPr/>
          </a:p>
        </p:txBody>
      </p:sp>
      <p:pic>
        <p:nvPicPr>
          <p:cNvPr id="241" name="Google Shape;241;p27"/>
          <p:cNvPicPr preferRelativeResize="0"/>
          <p:nvPr/>
        </p:nvPicPr>
        <p:blipFill>
          <a:blip r:embed="rId3">
            <a:alphaModFix/>
          </a:blip>
          <a:stretch>
            <a:fillRect/>
          </a:stretch>
        </p:blipFill>
        <p:spPr>
          <a:xfrm>
            <a:off x="311700" y="2933850"/>
            <a:ext cx="2057250" cy="2057250"/>
          </a:xfrm>
          <a:prstGeom prst="rect">
            <a:avLst/>
          </a:prstGeom>
          <a:noFill/>
          <a:ln>
            <a:noFill/>
          </a:ln>
        </p:spPr>
      </p:pic>
      <p:pic>
        <p:nvPicPr>
          <p:cNvPr id="242" name="Google Shape;242;p27"/>
          <p:cNvPicPr preferRelativeResize="0"/>
          <p:nvPr/>
        </p:nvPicPr>
        <p:blipFill>
          <a:blip r:embed="rId4">
            <a:alphaModFix/>
          </a:blip>
          <a:stretch>
            <a:fillRect/>
          </a:stretch>
        </p:blipFill>
        <p:spPr>
          <a:xfrm>
            <a:off x="7258254" y="2933850"/>
            <a:ext cx="1574047" cy="2057249"/>
          </a:xfrm>
          <a:prstGeom prst="rect">
            <a:avLst/>
          </a:prstGeom>
          <a:noFill/>
          <a:ln>
            <a:noFill/>
          </a:ln>
        </p:spPr>
      </p:pic>
      <p:sp>
        <p:nvSpPr>
          <p:cNvPr id="243" name="Google Shape;243;p27"/>
          <p:cNvSpPr txBox="1"/>
          <p:nvPr/>
        </p:nvSpPr>
        <p:spPr>
          <a:xfrm>
            <a:off x="311700" y="2122350"/>
            <a:ext cx="3137400" cy="89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34343"/>
                </a:solidFill>
                <a:latin typeface="Source Sans Pro"/>
                <a:ea typeface="Source Sans Pro"/>
                <a:cs typeface="Source Sans Pro"/>
                <a:sym typeface="Source Sans Pro"/>
              </a:rPr>
              <a:t>Gorgui</a:t>
            </a:r>
            <a:r>
              <a:rPr lang="en" sz="1800">
                <a:solidFill>
                  <a:srgbClr val="434343"/>
                </a:solidFill>
                <a:latin typeface="Source Sans Pro"/>
                <a:ea typeface="Source Sans Pro"/>
                <a:cs typeface="Source Sans Pro"/>
                <a:sym typeface="Source Sans Pro"/>
              </a:rPr>
              <a:t> I’m sure has a nice personality, but produced 0 children in his life </a:t>
            </a:r>
            <a:endParaRPr sz="1800">
              <a:solidFill>
                <a:srgbClr val="434343"/>
              </a:solidFill>
              <a:latin typeface="Source Sans Pro"/>
              <a:ea typeface="Source Sans Pro"/>
              <a:cs typeface="Source Sans Pro"/>
              <a:sym typeface="Source Sans Pro"/>
            </a:endParaRPr>
          </a:p>
        </p:txBody>
      </p:sp>
      <p:sp>
        <p:nvSpPr>
          <p:cNvPr id="244" name="Google Shape;244;p27"/>
          <p:cNvSpPr txBox="1"/>
          <p:nvPr/>
        </p:nvSpPr>
        <p:spPr>
          <a:xfrm>
            <a:off x="5587125" y="2239350"/>
            <a:ext cx="31374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434343"/>
                </a:solidFill>
                <a:latin typeface="Source Sans Pro"/>
                <a:ea typeface="Source Sans Pro"/>
                <a:cs typeface="Source Sans Pro"/>
                <a:sym typeface="Source Sans Pro"/>
              </a:rPr>
              <a:t>Prad Bitt was really popular with the ladies and had 5 children </a:t>
            </a:r>
            <a:endParaRPr sz="1800">
              <a:solidFill>
                <a:srgbClr val="434343"/>
              </a:solidFill>
              <a:latin typeface="Source Sans Pro"/>
              <a:ea typeface="Source Sans Pro"/>
              <a:cs typeface="Source Sans Pro"/>
              <a:sym typeface="Source Sans Pro"/>
            </a:endParaRPr>
          </a:p>
        </p:txBody>
      </p:sp>
      <p:sp>
        <p:nvSpPr>
          <p:cNvPr id="245" name="Google Shape;245;p27"/>
          <p:cNvSpPr/>
          <p:nvPr/>
        </p:nvSpPr>
        <p:spPr>
          <a:xfrm>
            <a:off x="2613439" y="3947999"/>
            <a:ext cx="327600" cy="1043100"/>
          </a:xfrm>
          <a:prstGeom prst="down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 name="Google Shape;246;p27"/>
          <p:cNvSpPr/>
          <p:nvPr/>
        </p:nvSpPr>
        <p:spPr>
          <a:xfrm rot="10800000">
            <a:off x="6753100" y="3928049"/>
            <a:ext cx="343200" cy="1083000"/>
          </a:xfrm>
          <a:prstGeom prst="down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 name="Google Shape;247;p27"/>
          <p:cNvSpPr txBox="1"/>
          <p:nvPr/>
        </p:nvSpPr>
        <p:spPr>
          <a:xfrm>
            <a:off x="2286750" y="3209325"/>
            <a:ext cx="981000" cy="5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434343"/>
                </a:solidFill>
                <a:latin typeface="Source Sans Pro"/>
                <a:ea typeface="Source Sans Pro"/>
                <a:cs typeface="Source Sans Pro"/>
                <a:sym typeface="Source Sans Pro"/>
              </a:rPr>
              <a:t>Lower fitness</a:t>
            </a:r>
            <a:endParaRPr b="1" sz="1800">
              <a:solidFill>
                <a:srgbClr val="434343"/>
              </a:solidFill>
              <a:latin typeface="Source Sans Pro"/>
              <a:ea typeface="Source Sans Pro"/>
              <a:cs typeface="Source Sans Pro"/>
              <a:sym typeface="Source Sans Pro"/>
            </a:endParaRPr>
          </a:p>
        </p:txBody>
      </p:sp>
      <p:sp>
        <p:nvSpPr>
          <p:cNvPr id="248" name="Google Shape;248;p27"/>
          <p:cNvSpPr txBox="1"/>
          <p:nvPr/>
        </p:nvSpPr>
        <p:spPr>
          <a:xfrm>
            <a:off x="6434200" y="3316350"/>
            <a:ext cx="981000" cy="5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434343"/>
                </a:solidFill>
                <a:latin typeface="Source Sans Pro"/>
                <a:ea typeface="Source Sans Pro"/>
                <a:cs typeface="Source Sans Pro"/>
                <a:sym typeface="Source Sans Pro"/>
              </a:rPr>
              <a:t>Higher</a:t>
            </a:r>
            <a:r>
              <a:rPr b="1" lang="en" sz="1800">
                <a:solidFill>
                  <a:srgbClr val="434343"/>
                </a:solidFill>
                <a:latin typeface="Source Sans Pro"/>
                <a:ea typeface="Source Sans Pro"/>
                <a:cs typeface="Source Sans Pro"/>
                <a:sym typeface="Source Sans Pro"/>
              </a:rPr>
              <a:t> fitness</a:t>
            </a:r>
            <a:endParaRPr b="1" sz="1800">
              <a:solidFill>
                <a:srgbClr val="434343"/>
              </a:solidFill>
              <a:latin typeface="Source Sans Pro"/>
              <a:ea typeface="Source Sans Pro"/>
              <a:cs typeface="Source Sans Pro"/>
              <a:sym typeface="Source Sans Pro"/>
            </a:endParaRPr>
          </a:p>
        </p:txBody>
      </p:sp>
      <p:sp>
        <p:nvSpPr>
          <p:cNvPr id="249" name="Google Shape;249;p2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8"/>
          <p:cNvSpPr txBox="1"/>
          <p:nvPr>
            <p:ph type="title"/>
          </p:nvPr>
        </p:nvSpPr>
        <p:spPr>
          <a:xfrm>
            <a:off x="311700" y="445025"/>
            <a:ext cx="8520600" cy="14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How do we represent different alleles and fitness in the game? </a:t>
            </a:r>
            <a:endParaRPr/>
          </a:p>
          <a:p>
            <a:pPr indent="0" lvl="0" marL="0" rtl="0" algn="l">
              <a:spcBef>
                <a:spcPts val="0"/>
              </a:spcBef>
              <a:spcAft>
                <a:spcPts val="0"/>
              </a:spcAft>
              <a:buNone/>
            </a:pPr>
            <a:r>
              <a:t/>
            </a:r>
            <a:endParaRPr sz="1800">
              <a:solidFill>
                <a:srgbClr val="434343"/>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800">
                <a:solidFill>
                  <a:srgbClr val="434343"/>
                </a:solidFill>
                <a:latin typeface="Source Sans Pro"/>
                <a:ea typeface="Source Sans Pro"/>
                <a:cs typeface="Source Sans Pro"/>
                <a:sym typeface="Source Sans Pro"/>
              </a:rPr>
              <a:t>Colors + Relative Frequency </a:t>
            </a:r>
            <a:endParaRPr sz="1800">
              <a:solidFill>
                <a:srgbClr val="434343"/>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rPr b="0" lang="en" sz="1800">
                <a:solidFill>
                  <a:srgbClr val="434343"/>
                </a:solidFill>
                <a:latin typeface="Source Sans Pro"/>
                <a:ea typeface="Source Sans Pro"/>
                <a:cs typeface="Source Sans Pro"/>
                <a:sym typeface="Source Sans Pro"/>
              </a:rPr>
              <a:t>Gen 1</a:t>
            </a:r>
            <a:endParaRPr b="0" sz="1800">
              <a:solidFill>
                <a:srgbClr val="434343"/>
              </a:solidFill>
              <a:latin typeface="Source Sans Pro"/>
              <a:ea typeface="Source Sans Pro"/>
              <a:cs typeface="Source Sans Pro"/>
              <a:sym typeface="Source Sans Pro"/>
            </a:endParaRPr>
          </a:p>
          <a:p>
            <a:pPr indent="0" lvl="0" marL="0" rtl="0" algn="l">
              <a:spcBef>
                <a:spcPts val="0"/>
              </a:spcBef>
              <a:spcAft>
                <a:spcPts val="0"/>
              </a:spcAft>
              <a:buNone/>
            </a:pPr>
            <a:r>
              <a:t/>
            </a:r>
            <a:endParaRPr/>
          </a:p>
        </p:txBody>
      </p:sp>
      <p:pic>
        <p:nvPicPr>
          <p:cNvPr id="255" name="Google Shape;255;p28"/>
          <p:cNvPicPr preferRelativeResize="0"/>
          <p:nvPr/>
        </p:nvPicPr>
        <p:blipFill rotWithShape="1">
          <a:blip r:embed="rId3">
            <a:alphaModFix/>
          </a:blip>
          <a:srcRect b="6764" l="10143" r="37865" t="14761"/>
          <a:stretch/>
        </p:blipFill>
        <p:spPr>
          <a:xfrm>
            <a:off x="311700" y="2530375"/>
            <a:ext cx="2275200" cy="2289300"/>
          </a:xfrm>
          <a:prstGeom prst="rect">
            <a:avLst/>
          </a:prstGeom>
          <a:noFill/>
          <a:ln>
            <a:noFill/>
          </a:ln>
        </p:spPr>
      </p:pic>
      <p:pic>
        <p:nvPicPr>
          <p:cNvPr id="256" name="Google Shape;256;p28"/>
          <p:cNvPicPr preferRelativeResize="0"/>
          <p:nvPr/>
        </p:nvPicPr>
        <p:blipFill>
          <a:blip r:embed="rId4">
            <a:alphaModFix/>
          </a:blip>
          <a:stretch>
            <a:fillRect/>
          </a:stretch>
        </p:blipFill>
        <p:spPr>
          <a:xfrm>
            <a:off x="6557100" y="2522837"/>
            <a:ext cx="2275200" cy="2304371"/>
          </a:xfrm>
          <a:prstGeom prst="rect">
            <a:avLst/>
          </a:prstGeom>
          <a:noFill/>
          <a:ln>
            <a:noFill/>
          </a:ln>
        </p:spPr>
      </p:pic>
      <p:sp>
        <p:nvSpPr>
          <p:cNvPr id="257" name="Google Shape;257;p28"/>
          <p:cNvSpPr txBox="1"/>
          <p:nvPr/>
        </p:nvSpPr>
        <p:spPr>
          <a:xfrm>
            <a:off x="311700" y="2123575"/>
            <a:ext cx="11391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Gen 1</a:t>
            </a:r>
            <a:endParaRPr sz="1800">
              <a:solidFill>
                <a:srgbClr val="434343"/>
              </a:solidFill>
              <a:latin typeface="Source Sans Pro"/>
              <a:ea typeface="Source Sans Pro"/>
              <a:cs typeface="Source Sans Pro"/>
              <a:sym typeface="Source Sans Pro"/>
            </a:endParaRPr>
          </a:p>
        </p:txBody>
      </p:sp>
      <p:sp>
        <p:nvSpPr>
          <p:cNvPr id="258" name="Google Shape;258;p28"/>
          <p:cNvSpPr txBox="1"/>
          <p:nvPr/>
        </p:nvSpPr>
        <p:spPr>
          <a:xfrm>
            <a:off x="6557100" y="2123575"/>
            <a:ext cx="11391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Gen 2</a:t>
            </a:r>
            <a:endParaRPr sz="1800">
              <a:solidFill>
                <a:srgbClr val="434343"/>
              </a:solidFill>
              <a:latin typeface="Source Sans Pro"/>
              <a:ea typeface="Source Sans Pro"/>
              <a:cs typeface="Source Sans Pro"/>
              <a:sym typeface="Source Sans Pro"/>
            </a:endParaRPr>
          </a:p>
        </p:txBody>
      </p:sp>
      <p:sp>
        <p:nvSpPr>
          <p:cNvPr id="259" name="Google Shape;259;p28"/>
          <p:cNvSpPr/>
          <p:nvPr/>
        </p:nvSpPr>
        <p:spPr>
          <a:xfrm>
            <a:off x="3900900" y="3388650"/>
            <a:ext cx="1342200" cy="5727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0" name="Google Shape;260;p28"/>
          <p:cNvPicPr preferRelativeResize="0"/>
          <p:nvPr/>
        </p:nvPicPr>
        <p:blipFill>
          <a:blip r:embed="rId5">
            <a:alphaModFix/>
          </a:blip>
          <a:stretch>
            <a:fillRect/>
          </a:stretch>
        </p:blipFill>
        <p:spPr>
          <a:xfrm>
            <a:off x="4002450" y="3863666"/>
            <a:ext cx="1139100" cy="1051134"/>
          </a:xfrm>
          <a:prstGeom prst="rect">
            <a:avLst/>
          </a:prstGeom>
          <a:noFill/>
          <a:ln>
            <a:noFill/>
          </a:ln>
        </p:spPr>
      </p:pic>
      <p:pic>
        <p:nvPicPr>
          <p:cNvPr id="261" name="Google Shape;261;p28"/>
          <p:cNvPicPr preferRelativeResize="0"/>
          <p:nvPr/>
        </p:nvPicPr>
        <p:blipFill>
          <a:blip r:embed="rId6">
            <a:alphaModFix/>
          </a:blip>
          <a:stretch>
            <a:fillRect/>
          </a:stretch>
        </p:blipFill>
        <p:spPr>
          <a:xfrm>
            <a:off x="4002450" y="2377272"/>
            <a:ext cx="1139100" cy="1013366"/>
          </a:xfrm>
          <a:prstGeom prst="rect">
            <a:avLst/>
          </a:prstGeom>
          <a:noFill/>
          <a:ln>
            <a:noFill/>
          </a:ln>
        </p:spPr>
      </p:pic>
      <p:pic>
        <p:nvPicPr>
          <p:cNvPr id="262" name="Google Shape;262;p28"/>
          <p:cNvPicPr preferRelativeResize="0"/>
          <p:nvPr/>
        </p:nvPicPr>
        <p:blipFill>
          <a:blip r:embed="rId7">
            <a:alphaModFix/>
          </a:blip>
          <a:stretch>
            <a:fillRect/>
          </a:stretch>
        </p:blipFill>
        <p:spPr>
          <a:xfrm>
            <a:off x="4065313" y="2269475"/>
            <a:ext cx="1013375" cy="1013375"/>
          </a:xfrm>
          <a:prstGeom prst="rect">
            <a:avLst/>
          </a:prstGeom>
          <a:noFill/>
          <a:ln>
            <a:noFill/>
          </a:ln>
        </p:spPr>
      </p:pic>
      <p:pic>
        <p:nvPicPr>
          <p:cNvPr id="263" name="Google Shape;263;p28"/>
          <p:cNvPicPr preferRelativeResize="0"/>
          <p:nvPr/>
        </p:nvPicPr>
        <p:blipFill rotWithShape="1">
          <a:blip r:embed="rId8">
            <a:alphaModFix/>
          </a:blip>
          <a:srcRect b="26008" l="0" r="0" t="0"/>
          <a:stretch/>
        </p:blipFill>
        <p:spPr>
          <a:xfrm>
            <a:off x="4337338" y="3863700"/>
            <a:ext cx="804225" cy="777774"/>
          </a:xfrm>
          <a:prstGeom prst="rect">
            <a:avLst/>
          </a:prstGeom>
          <a:noFill/>
          <a:ln>
            <a:noFill/>
          </a:ln>
        </p:spPr>
      </p:pic>
      <p:sp>
        <p:nvSpPr>
          <p:cNvPr id="264" name="Google Shape;264;p28"/>
          <p:cNvSpPr txBox="1"/>
          <p:nvPr/>
        </p:nvSpPr>
        <p:spPr>
          <a:xfrm>
            <a:off x="5078700" y="2387213"/>
            <a:ext cx="1139100" cy="7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0/1 = 0</a:t>
            </a:r>
            <a:endParaRPr sz="1800">
              <a:solidFill>
                <a:srgbClr val="434343"/>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fitness</a:t>
            </a:r>
            <a:endParaRPr sz="1800">
              <a:solidFill>
                <a:srgbClr val="434343"/>
              </a:solidFill>
              <a:latin typeface="Source Sans Pro"/>
              <a:ea typeface="Source Sans Pro"/>
              <a:cs typeface="Source Sans Pro"/>
              <a:sym typeface="Source Sans Pro"/>
            </a:endParaRPr>
          </a:p>
        </p:txBody>
      </p:sp>
      <p:sp>
        <p:nvSpPr>
          <p:cNvPr id="265" name="Google Shape;265;p28"/>
          <p:cNvSpPr txBox="1"/>
          <p:nvPr/>
        </p:nvSpPr>
        <p:spPr>
          <a:xfrm>
            <a:off x="5141550" y="3863625"/>
            <a:ext cx="1139100" cy="7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1</a:t>
            </a:r>
            <a:r>
              <a:rPr lang="en" sz="1800">
                <a:solidFill>
                  <a:srgbClr val="434343"/>
                </a:solidFill>
                <a:latin typeface="Source Sans Pro"/>
                <a:ea typeface="Source Sans Pro"/>
                <a:cs typeface="Source Sans Pro"/>
                <a:sym typeface="Source Sans Pro"/>
              </a:rPr>
              <a:t>/1 = 1</a:t>
            </a:r>
            <a:endParaRPr sz="1800">
              <a:solidFill>
                <a:srgbClr val="434343"/>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fitness</a:t>
            </a:r>
            <a:endParaRPr sz="1800">
              <a:solidFill>
                <a:srgbClr val="434343"/>
              </a:solidFill>
              <a:latin typeface="Source Sans Pro"/>
              <a:ea typeface="Source Sans Pro"/>
              <a:cs typeface="Source Sans Pro"/>
              <a:sym typeface="Source Sans Pro"/>
            </a:endParaRPr>
          </a:p>
        </p:txBody>
      </p:sp>
      <p:sp>
        <p:nvSpPr>
          <p:cNvPr id="266" name="Google Shape;266;p2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Breaking down the The Code (4 Phases) </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sp>
        <p:nvSpPr>
          <p:cNvPr id="272" name="Google Shape;272;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u="sng">
                <a:solidFill>
                  <a:srgbClr val="434343"/>
                </a:solidFill>
              </a:rPr>
              <a:t>Phase 1</a:t>
            </a:r>
            <a:r>
              <a:rPr lang="en">
                <a:solidFill>
                  <a:srgbClr val="434343"/>
                </a:solidFill>
              </a:rPr>
              <a:t> - Remember this is deterministic, so we must start by creating the starting population (our organisms have no free will) </a:t>
            </a:r>
            <a:endParaRPr>
              <a:solidFill>
                <a:srgbClr val="434343"/>
              </a:solidFill>
            </a:endParaRPr>
          </a:p>
          <a:p>
            <a:pPr indent="0" lvl="0" marL="0" rtl="0" algn="l">
              <a:spcBef>
                <a:spcPts val="1600"/>
              </a:spcBef>
              <a:spcAft>
                <a:spcPts val="0"/>
              </a:spcAft>
              <a:buClr>
                <a:schemeClr val="dk2"/>
              </a:buClr>
              <a:buSzPts val="1100"/>
              <a:buFont typeface="Arial"/>
              <a:buNone/>
            </a:pPr>
            <a:r>
              <a:rPr lang="en" u="sng">
                <a:solidFill>
                  <a:srgbClr val="434343"/>
                </a:solidFill>
              </a:rPr>
              <a:t>Phase 2 </a:t>
            </a:r>
            <a:r>
              <a:rPr lang="en">
                <a:solidFill>
                  <a:srgbClr val="434343"/>
                </a:solidFill>
              </a:rPr>
              <a:t>- Introducing Fitness Calculation, Mutations, and Inheritance</a:t>
            </a:r>
            <a:endParaRPr>
              <a:solidFill>
                <a:srgbClr val="434343"/>
              </a:solidFill>
            </a:endParaRPr>
          </a:p>
          <a:p>
            <a:pPr indent="0" lvl="0" marL="0" rtl="0" algn="l">
              <a:spcBef>
                <a:spcPts val="1600"/>
              </a:spcBef>
              <a:spcAft>
                <a:spcPts val="0"/>
              </a:spcAft>
              <a:buClr>
                <a:schemeClr val="dk2"/>
              </a:buClr>
              <a:buSzPts val="1100"/>
              <a:buFont typeface="Arial"/>
              <a:buNone/>
            </a:pPr>
            <a:r>
              <a:rPr lang="en" u="sng">
                <a:solidFill>
                  <a:srgbClr val="434343"/>
                </a:solidFill>
              </a:rPr>
              <a:t>Phase 3</a:t>
            </a:r>
            <a:r>
              <a:rPr lang="en">
                <a:solidFill>
                  <a:srgbClr val="434343"/>
                </a:solidFill>
              </a:rPr>
              <a:t> - Rules for updating the grid for each generation (Conway’s Rules) </a:t>
            </a:r>
            <a:endParaRPr>
              <a:solidFill>
                <a:srgbClr val="434343"/>
              </a:solidFill>
            </a:endParaRPr>
          </a:p>
          <a:p>
            <a:pPr indent="0" lvl="0" marL="0" rtl="0" algn="l">
              <a:spcBef>
                <a:spcPts val="1600"/>
              </a:spcBef>
              <a:spcAft>
                <a:spcPts val="0"/>
              </a:spcAft>
              <a:buClr>
                <a:schemeClr val="dk2"/>
              </a:buClr>
              <a:buSzPts val="1100"/>
              <a:buFont typeface="Arial"/>
              <a:buNone/>
            </a:pPr>
            <a:r>
              <a:rPr lang="en" u="sng">
                <a:solidFill>
                  <a:srgbClr val="434343"/>
                </a:solidFill>
              </a:rPr>
              <a:t>Phase 4 </a:t>
            </a:r>
            <a:r>
              <a:rPr lang="en">
                <a:solidFill>
                  <a:srgbClr val="434343"/>
                </a:solidFill>
              </a:rPr>
              <a:t>- # of generation parameters and saving each grid generated together as gif</a:t>
            </a:r>
            <a:endParaRPr>
              <a:solidFill>
                <a:srgbClr val="434343"/>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73" name="Google Shape;273;p2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Phase 1 - Remember this is deterministic, so we must start by creating the starting population</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sp>
        <p:nvSpPr>
          <p:cNvPr id="279" name="Google Shape;279;p30"/>
          <p:cNvSpPr/>
          <p:nvPr/>
        </p:nvSpPr>
        <p:spPr>
          <a:xfrm>
            <a:off x="311700" y="2673981"/>
            <a:ext cx="2517900" cy="186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ans Pro"/>
                <a:ea typeface="Source Sans Pro"/>
                <a:cs typeface="Source Sans Pro"/>
                <a:sym typeface="Source Sans Pro"/>
              </a:rPr>
              <a:t>Initialize the Grid  Environment + Population</a:t>
            </a:r>
            <a:endParaRPr sz="1800">
              <a:solidFill>
                <a:schemeClr val="lt1"/>
              </a:solidFill>
              <a:latin typeface="Source Sans Pro"/>
              <a:ea typeface="Source Sans Pro"/>
              <a:cs typeface="Source Sans Pro"/>
              <a:sym typeface="Source Sans Pro"/>
            </a:endParaRPr>
          </a:p>
        </p:txBody>
      </p:sp>
      <p:sp>
        <p:nvSpPr>
          <p:cNvPr id="280" name="Google Shape;280;p30"/>
          <p:cNvSpPr/>
          <p:nvPr/>
        </p:nvSpPr>
        <p:spPr>
          <a:xfrm>
            <a:off x="3313045" y="2673975"/>
            <a:ext cx="2517900" cy="186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ans Pro"/>
                <a:ea typeface="Source Sans Pro"/>
                <a:cs typeface="Source Sans Pro"/>
                <a:sym typeface="Source Sans Pro"/>
              </a:rPr>
              <a:t>How many alleles(colors) in population</a:t>
            </a:r>
            <a:endParaRPr sz="1800">
              <a:solidFill>
                <a:schemeClr val="lt1"/>
              </a:solidFill>
              <a:latin typeface="Source Sans Pro"/>
              <a:ea typeface="Source Sans Pro"/>
              <a:cs typeface="Source Sans Pro"/>
              <a:sym typeface="Source Sans Pro"/>
            </a:endParaRPr>
          </a:p>
        </p:txBody>
      </p:sp>
      <p:sp>
        <p:nvSpPr>
          <p:cNvPr id="281" name="Google Shape;281;p30"/>
          <p:cNvSpPr/>
          <p:nvPr/>
        </p:nvSpPr>
        <p:spPr>
          <a:xfrm>
            <a:off x="6314412" y="2673975"/>
            <a:ext cx="2517900" cy="186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ans Pro"/>
                <a:ea typeface="Source Sans Pro"/>
                <a:cs typeface="Source Sans Pro"/>
                <a:sym typeface="Source Sans Pro"/>
              </a:rPr>
              <a:t>What are the alleles relative frequency? </a:t>
            </a:r>
            <a:endParaRPr sz="1800">
              <a:solidFill>
                <a:schemeClr val="lt1"/>
              </a:solidFill>
              <a:latin typeface="Source Sans Pro"/>
              <a:ea typeface="Source Sans Pro"/>
              <a:cs typeface="Source Sans Pro"/>
              <a:sym typeface="Source Sans Pro"/>
            </a:endParaRPr>
          </a:p>
        </p:txBody>
      </p:sp>
      <p:sp>
        <p:nvSpPr>
          <p:cNvPr id="282" name="Google Shape;282;p3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1"/>
          <p:cNvSpPr txBox="1"/>
          <p:nvPr>
            <p:ph idx="1" type="body"/>
          </p:nvPr>
        </p:nvSpPr>
        <p:spPr>
          <a:xfrm>
            <a:off x="2963175" y="383450"/>
            <a:ext cx="5869200" cy="147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434343"/>
                </a:solidFill>
              </a:rPr>
              <a:t>The grid must consist of a height, width, and cells that have one of two states: Alive or Dead. The population density or overall frequency of organisms in environment also must be specified. </a:t>
            </a:r>
            <a:endParaRPr>
              <a:solidFill>
                <a:srgbClr val="434343"/>
              </a:solidFill>
            </a:endParaRPr>
          </a:p>
        </p:txBody>
      </p:sp>
      <p:sp>
        <p:nvSpPr>
          <p:cNvPr id="288" name="Google Shape;288;p31"/>
          <p:cNvSpPr/>
          <p:nvPr/>
        </p:nvSpPr>
        <p:spPr>
          <a:xfrm>
            <a:off x="311700" y="184856"/>
            <a:ext cx="2517900" cy="186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ans Pro"/>
                <a:ea typeface="Source Sans Pro"/>
                <a:cs typeface="Source Sans Pro"/>
                <a:sym typeface="Source Sans Pro"/>
              </a:rPr>
              <a:t>Initialize the Grid  Environment + Population</a:t>
            </a:r>
            <a:endParaRPr sz="1800">
              <a:solidFill>
                <a:schemeClr val="lt1"/>
              </a:solidFill>
              <a:latin typeface="Source Sans Pro"/>
              <a:ea typeface="Source Sans Pro"/>
              <a:cs typeface="Source Sans Pro"/>
              <a:sym typeface="Source Sans Pro"/>
            </a:endParaRPr>
          </a:p>
        </p:txBody>
      </p:sp>
      <p:pic>
        <p:nvPicPr>
          <p:cNvPr id="289" name="Google Shape;289;p31"/>
          <p:cNvPicPr preferRelativeResize="0"/>
          <p:nvPr/>
        </p:nvPicPr>
        <p:blipFill rotWithShape="1">
          <a:blip r:embed="rId3">
            <a:alphaModFix/>
          </a:blip>
          <a:srcRect b="26330" l="23218" r="22019" t="21123"/>
          <a:stretch/>
        </p:blipFill>
        <p:spPr>
          <a:xfrm>
            <a:off x="5792071" y="2441900"/>
            <a:ext cx="2897779" cy="2085425"/>
          </a:xfrm>
          <a:prstGeom prst="rect">
            <a:avLst/>
          </a:prstGeom>
          <a:noFill/>
          <a:ln>
            <a:noFill/>
          </a:ln>
        </p:spPr>
      </p:pic>
      <p:pic>
        <p:nvPicPr>
          <p:cNvPr id="290" name="Google Shape;290;p31"/>
          <p:cNvPicPr preferRelativeResize="0"/>
          <p:nvPr/>
        </p:nvPicPr>
        <p:blipFill>
          <a:blip r:embed="rId4">
            <a:alphaModFix/>
          </a:blip>
          <a:stretch>
            <a:fillRect/>
          </a:stretch>
        </p:blipFill>
        <p:spPr>
          <a:xfrm>
            <a:off x="936663" y="2441888"/>
            <a:ext cx="2651475" cy="2085437"/>
          </a:xfrm>
          <a:prstGeom prst="rect">
            <a:avLst/>
          </a:prstGeom>
          <a:noFill/>
          <a:ln>
            <a:noFill/>
          </a:ln>
        </p:spPr>
      </p:pic>
      <p:sp>
        <p:nvSpPr>
          <p:cNvPr id="291" name="Google Shape;291;p31"/>
          <p:cNvSpPr/>
          <p:nvPr/>
        </p:nvSpPr>
        <p:spPr>
          <a:xfrm>
            <a:off x="936688" y="2105975"/>
            <a:ext cx="2651400" cy="282900"/>
          </a:xfrm>
          <a:prstGeom prst="triangle">
            <a:avLst>
              <a:gd fmla="val 49619" name="adj"/>
            </a:avLst>
          </a:prstGeom>
          <a:solidFill>
            <a:schemeClr val="accent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2" name="Google Shape;292;p31"/>
          <p:cNvPicPr preferRelativeResize="0"/>
          <p:nvPr/>
        </p:nvPicPr>
        <p:blipFill>
          <a:blip r:embed="rId5">
            <a:alphaModFix/>
          </a:blip>
          <a:stretch>
            <a:fillRect/>
          </a:stretch>
        </p:blipFill>
        <p:spPr>
          <a:xfrm>
            <a:off x="7066388" y="3699880"/>
            <a:ext cx="601301" cy="633241"/>
          </a:xfrm>
          <a:prstGeom prst="rect">
            <a:avLst/>
          </a:prstGeom>
          <a:noFill/>
          <a:ln>
            <a:noFill/>
          </a:ln>
        </p:spPr>
      </p:pic>
      <p:pic>
        <p:nvPicPr>
          <p:cNvPr id="293" name="Google Shape;293;p31"/>
          <p:cNvPicPr preferRelativeResize="0"/>
          <p:nvPr/>
        </p:nvPicPr>
        <p:blipFill>
          <a:blip r:embed="rId5">
            <a:alphaModFix/>
          </a:blip>
          <a:stretch>
            <a:fillRect/>
          </a:stretch>
        </p:blipFill>
        <p:spPr>
          <a:xfrm>
            <a:off x="8088550" y="2988305"/>
            <a:ext cx="601301" cy="633241"/>
          </a:xfrm>
          <a:prstGeom prst="rect">
            <a:avLst/>
          </a:prstGeom>
          <a:noFill/>
          <a:ln>
            <a:noFill/>
          </a:ln>
        </p:spPr>
      </p:pic>
      <p:pic>
        <p:nvPicPr>
          <p:cNvPr id="294" name="Google Shape;294;p31"/>
          <p:cNvPicPr preferRelativeResize="0"/>
          <p:nvPr/>
        </p:nvPicPr>
        <p:blipFill>
          <a:blip r:embed="rId5">
            <a:alphaModFix/>
          </a:blip>
          <a:stretch>
            <a:fillRect/>
          </a:stretch>
        </p:blipFill>
        <p:spPr>
          <a:xfrm>
            <a:off x="8088550" y="3699880"/>
            <a:ext cx="601301" cy="633241"/>
          </a:xfrm>
          <a:prstGeom prst="rect">
            <a:avLst/>
          </a:prstGeom>
          <a:noFill/>
          <a:ln>
            <a:noFill/>
          </a:ln>
        </p:spPr>
      </p:pic>
      <p:pic>
        <p:nvPicPr>
          <p:cNvPr id="295" name="Google Shape;295;p31"/>
          <p:cNvPicPr preferRelativeResize="0"/>
          <p:nvPr/>
        </p:nvPicPr>
        <p:blipFill>
          <a:blip r:embed="rId5">
            <a:alphaModFix/>
          </a:blip>
          <a:stretch>
            <a:fillRect/>
          </a:stretch>
        </p:blipFill>
        <p:spPr>
          <a:xfrm>
            <a:off x="5987850" y="2569480"/>
            <a:ext cx="601301" cy="633241"/>
          </a:xfrm>
          <a:prstGeom prst="rect">
            <a:avLst/>
          </a:prstGeom>
          <a:noFill/>
          <a:ln>
            <a:noFill/>
          </a:ln>
        </p:spPr>
      </p:pic>
      <p:sp>
        <p:nvSpPr>
          <p:cNvPr id="296" name="Google Shape;296;p31"/>
          <p:cNvSpPr/>
          <p:nvPr/>
        </p:nvSpPr>
        <p:spPr>
          <a:xfrm rot="-5400000">
            <a:off x="-378150" y="3353050"/>
            <a:ext cx="2203500" cy="263100"/>
          </a:xfrm>
          <a:prstGeom prst="triangle">
            <a:avLst>
              <a:gd fmla="val 49619" name="adj"/>
            </a:avLst>
          </a:prstGeom>
          <a:solidFill>
            <a:schemeClr val="accent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 name="Google Shape;297;p31"/>
          <p:cNvSpPr/>
          <p:nvPr/>
        </p:nvSpPr>
        <p:spPr>
          <a:xfrm rot="5400000">
            <a:off x="3781975" y="2515025"/>
            <a:ext cx="357600" cy="466500"/>
          </a:xfrm>
          <a:prstGeom prst="triangle">
            <a:avLst>
              <a:gd fmla="val 50000" name="adj"/>
            </a:avLst>
          </a:prstGeom>
          <a:solidFill>
            <a:schemeClr val="accent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 name="Google Shape;298;p31"/>
          <p:cNvSpPr/>
          <p:nvPr/>
        </p:nvSpPr>
        <p:spPr>
          <a:xfrm rot="5400000">
            <a:off x="3781975" y="3921075"/>
            <a:ext cx="357600" cy="466500"/>
          </a:xfrm>
          <a:prstGeom prst="triangle">
            <a:avLst>
              <a:gd fmla="val 50000" name="adj"/>
            </a:avLst>
          </a:prstGeom>
          <a:solidFill>
            <a:schemeClr val="accent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9" name="Google Shape;299;p31"/>
          <p:cNvSpPr txBox="1"/>
          <p:nvPr/>
        </p:nvSpPr>
        <p:spPr>
          <a:xfrm>
            <a:off x="394200" y="4656825"/>
            <a:ext cx="87498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800">
                <a:solidFill>
                  <a:srgbClr val="434343"/>
                </a:solidFill>
                <a:latin typeface="Source Sans Pro"/>
                <a:ea typeface="Source Sans Pro"/>
                <a:cs typeface="Source Sans Pro"/>
                <a:sym typeface="Source Sans Pro"/>
              </a:rPr>
              <a:t>The presence of beetles was detected  in 4 out of the 9 grids ~ 0.44 population density </a:t>
            </a:r>
            <a:endParaRPr sz="1800">
              <a:solidFill>
                <a:srgbClr val="434343"/>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t/>
            </a:r>
            <a:endParaRPr sz="1800">
              <a:solidFill>
                <a:srgbClr val="434343"/>
              </a:solidFill>
              <a:latin typeface="Source Sans Pro"/>
              <a:ea typeface="Source Sans Pro"/>
              <a:cs typeface="Source Sans Pro"/>
              <a:sym typeface="Source Sans Pro"/>
            </a:endParaRPr>
          </a:p>
        </p:txBody>
      </p:sp>
      <p:sp>
        <p:nvSpPr>
          <p:cNvPr id="300" name="Google Shape;300;p31"/>
          <p:cNvSpPr txBox="1"/>
          <p:nvPr/>
        </p:nvSpPr>
        <p:spPr>
          <a:xfrm>
            <a:off x="4301900" y="3978225"/>
            <a:ext cx="7764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alive</a:t>
            </a:r>
            <a:endParaRPr sz="1800">
              <a:solidFill>
                <a:srgbClr val="434343"/>
              </a:solidFill>
              <a:latin typeface="Source Sans Pro"/>
              <a:ea typeface="Source Sans Pro"/>
              <a:cs typeface="Source Sans Pro"/>
              <a:sym typeface="Source Sans Pro"/>
            </a:endParaRPr>
          </a:p>
        </p:txBody>
      </p:sp>
      <p:sp>
        <p:nvSpPr>
          <p:cNvPr id="301" name="Google Shape;301;p31"/>
          <p:cNvSpPr txBox="1"/>
          <p:nvPr/>
        </p:nvSpPr>
        <p:spPr>
          <a:xfrm>
            <a:off x="4301900" y="2572175"/>
            <a:ext cx="7764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dead</a:t>
            </a:r>
            <a:endParaRPr sz="1800">
              <a:solidFill>
                <a:srgbClr val="434343"/>
              </a:solidFill>
              <a:latin typeface="Source Sans Pro"/>
              <a:ea typeface="Source Sans Pro"/>
              <a:cs typeface="Source Sans Pro"/>
              <a:sym typeface="Source Sans Pro"/>
            </a:endParaRPr>
          </a:p>
        </p:txBody>
      </p:sp>
      <p:sp>
        <p:nvSpPr>
          <p:cNvPr id="302" name="Google Shape;302;p31"/>
          <p:cNvSpPr txBox="1"/>
          <p:nvPr/>
        </p:nvSpPr>
        <p:spPr>
          <a:xfrm>
            <a:off x="2716475" y="1854350"/>
            <a:ext cx="7764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width</a:t>
            </a:r>
            <a:endParaRPr sz="1800">
              <a:solidFill>
                <a:srgbClr val="434343"/>
              </a:solidFill>
              <a:latin typeface="Source Sans Pro"/>
              <a:ea typeface="Source Sans Pro"/>
              <a:cs typeface="Source Sans Pro"/>
              <a:sym typeface="Source Sans Pro"/>
            </a:endParaRPr>
          </a:p>
        </p:txBody>
      </p:sp>
      <p:sp>
        <p:nvSpPr>
          <p:cNvPr id="303" name="Google Shape;303;p31"/>
          <p:cNvSpPr txBox="1"/>
          <p:nvPr/>
        </p:nvSpPr>
        <p:spPr>
          <a:xfrm rot="-5400000">
            <a:off x="-279300" y="3308499"/>
            <a:ext cx="9108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height</a:t>
            </a:r>
            <a:endParaRPr sz="1800">
              <a:solidFill>
                <a:srgbClr val="434343"/>
              </a:solidFill>
              <a:latin typeface="Source Sans Pro"/>
              <a:ea typeface="Source Sans Pro"/>
              <a:cs typeface="Source Sans Pro"/>
              <a:sym typeface="Source Sans Pro"/>
            </a:endParaRPr>
          </a:p>
        </p:txBody>
      </p:sp>
      <p:sp>
        <p:nvSpPr>
          <p:cNvPr id="304" name="Google Shape;304;p3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Who is Conway?</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sp>
        <p:nvSpPr>
          <p:cNvPr id="72" name="Google Shape;72;p14"/>
          <p:cNvSpPr txBox="1"/>
          <p:nvPr>
            <p:ph idx="1" type="body"/>
          </p:nvPr>
        </p:nvSpPr>
        <p:spPr>
          <a:xfrm>
            <a:off x="311700" y="1152475"/>
            <a:ext cx="4498800" cy="3553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Char char="●"/>
            </a:pPr>
            <a:r>
              <a:rPr lang="en">
                <a:solidFill>
                  <a:srgbClr val="666666"/>
                </a:solidFill>
              </a:rPr>
              <a:t>British Mathematician</a:t>
            </a:r>
            <a:endParaRPr>
              <a:solidFill>
                <a:srgbClr val="666666"/>
              </a:solidFill>
            </a:endParaRPr>
          </a:p>
          <a:p>
            <a:pPr indent="-342900" lvl="1" marL="914400" rtl="0" algn="l">
              <a:spcBef>
                <a:spcPts val="0"/>
              </a:spcBef>
              <a:spcAft>
                <a:spcPts val="0"/>
              </a:spcAft>
              <a:buClr>
                <a:srgbClr val="666666"/>
              </a:buClr>
              <a:buSzPts val="1800"/>
              <a:buChar char="○"/>
            </a:pPr>
            <a:r>
              <a:rPr lang="en" sz="1800">
                <a:solidFill>
                  <a:srgbClr val="666666"/>
                </a:solidFill>
              </a:rPr>
              <a:t>active in combinatorial game theory, number theory, and coding theory</a:t>
            </a:r>
            <a:endParaRPr sz="1800">
              <a:solidFill>
                <a:srgbClr val="666666"/>
              </a:solidFill>
            </a:endParaRPr>
          </a:p>
          <a:p>
            <a:pPr indent="-342900" lvl="0" marL="457200" rtl="0" algn="l">
              <a:spcBef>
                <a:spcPts val="0"/>
              </a:spcBef>
              <a:spcAft>
                <a:spcPts val="0"/>
              </a:spcAft>
              <a:buClr>
                <a:srgbClr val="666666"/>
              </a:buClr>
              <a:buSzPts val="1800"/>
              <a:buChar char="●"/>
            </a:pPr>
            <a:r>
              <a:rPr lang="en">
                <a:solidFill>
                  <a:srgbClr val="666666"/>
                </a:solidFill>
              </a:rPr>
              <a:t>Slingshot the cellular automaton field of mathematics into pop</a:t>
            </a:r>
            <a:r>
              <a:rPr lang="en">
                <a:solidFill>
                  <a:srgbClr val="666666"/>
                </a:solidFill>
              </a:rPr>
              <a:t>u</a:t>
            </a:r>
            <a:r>
              <a:rPr lang="en">
                <a:solidFill>
                  <a:srgbClr val="666666"/>
                </a:solidFill>
              </a:rPr>
              <a:t>larity </a:t>
            </a:r>
            <a:endParaRPr>
              <a:solidFill>
                <a:srgbClr val="666666"/>
              </a:solidFill>
            </a:endParaRPr>
          </a:p>
          <a:p>
            <a:pPr indent="-342900" lvl="0" marL="457200" rtl="0" algn="l">
              <a:spcBef>
                <a:spcPts val="0"/>
              </a:spcBef>
              <a:spcAft>
                <a:spcPts val="0"/>
              </a:spcAft>
              <a:buClr>
                <a:srgbClr val="666666"/>
              </a:buClr>
              <a:buSzPts val="1800"/>
              <a:buChar char="●"/>
            </a:pPr>
            <a:r>
              <a:rPr lang="en">
                <a:solidFill>
                  <a:srgbClr val="666666"/>
                </a:solidFill>
              </a:rPr>
              <a:t>Conway’s game is applied to many fields in biology, chemistry, physics, and computer science to model systems that can “evolve” </a:t>
            </a:r>
            <a:endParaRPr>
              <a:solidFill>
                <a:srgbClr val="666666"/>
              </a:solidFill>
            </a:endParaRPr>
          </a:p>
          <a:p>
            <a:pPr indent="0" lvl="0" marL="457200" rtl="0" algn="l">
              <a:spcBef>
                <a:spcPts val="1600"/>
              </a:spcBef>
              <a:spcAft>
                <a:spcPts val="1600"/>
              </a:spcAft>
              <a:buNone/>
            </a:pPr>
            <a:r>
              <a:t/>
            </a:r>
            <a:endParaRPr>
              <a:solidFill>
                <a:srgbClr val="666666"/>
              </a:solidFill>
            </a:endParaRPr>
          </a:p>
        </p:txBody>
      </p:sp>
      <p:sp>
        <p:nvSpPr>
          <p:cNvPr id="73" name="Google Shape;73;p14"/>
          <p:cNvSpPr/>
          <p:nvPr/>
        </p:nvSpPr>
        <p:spPr>
          <a:xfrm>
            <a:off x="4810500" y="445025"/>
            <a:ext cx="4021800" cy="3799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4" name="Google Shape;74;p14"/>
          <p:cNvPicPr preferRelativeResize="0"/>
          <p:nvPr/>
        </p:nvPicPr>
        <p:blipFill rotWithShape="1">
          <a:blip r:embed="rId3">
            <a:alphaModFix/>
          </a:blip>
          <a:srcRect b="3064" l="46843" r="3206" t="4922"/>
          <a:stretch/>
        </p:blipFill>
        <p:spPr>
          <a:xfrm>
            <a:off x="5754138" y="948012"/>
            <a:ext cx="2134524" cy="2793226"/>
          </a:xfrm>
          <a:prstGeom prst="rect">
            <a:avLst/>
          </a:prstGeom>
          <a:noFill/>
          <a:ln>
            <a:noFill/>
          </a:ln>
        </p:spPr>
      </p:pic>
      <p:sp>
        <p:nvSpPr>
          <p:cNvPr id="75" name="Google Shape;75;p14"/>
          <p:cNvSpPr txBox="1"/>
          <p:nvPr/>
        </p:nvSpPr>
        <p:spPr>
          <a:xfrm>
            <a:off x="5308525" y="2807125"/>
            <a:ext cx="386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latin typeface="Source Sans Pro"/>
              <a:ea typeface="Source Sans Pro"/>
              <a:cs typeface="Source Sans Pro"/>
              <a:sym typeface="Source Sans Pro"/>
            </a:endParaRPr>
          </a:p>
        </p:txBody>
      </p:sp>
      <p:sp>
        <p:nvSpPr>
          <p:cNvPr id="76" name="Google Shape;76;p14"/>
          <p:cNvSpPr txBox="1"/>
          <p:nvPr/>
        </p:nvSpPr>
        <p:spPr>
          <a:xfrm>
            <a:off x="6050100" y="3741250"/>
            <a:ext cx="1620900" cy="30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Source Sans Pro"/>
                <a:ea typeface="Source Sans Pro"/>
                <a:cs typeface="Source Sans Pro"/>
                <a:sym typeface="Source Sans Pro"/>
              </a:rPr>
              <a:t>1937-2020</a:t>
            </a:r>
            <a:endParaRPr sz="1800">
              <a:solidFill>
                <a:srgbClr val="FFFFFF"/>
              </a:solidFill>
              <a:latin typeface="Source Sans Pro"/>
              <a:ea typeface="Source Sans Pro"/>
              <a:cs typeface="Source Sans Pro"/>
              <a:sym typeface="Source Sans Pro"/>
            </a:endParaRPr>
          </a:p>
        </p:txBody>
      </p:sp>
      <p:sp>
        <p:nvSpPr>
          <p:cNvPr id="77" name="Google Shape;77;p1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2"/>
          <p:cNvSpPr txBox="1"/>
          <p:nvPr>
            <p:ph idx="1" type="body"/>
          </p:nvPr>
        </p:nvSpPr>
        <p:spPr>
          <a:xfrm>
            <a:off x="2963175" y="438550"/>
            <a:ext cx="5869200" cy="1470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b="1" lang="en" u="sng">
                <a:solidFill>
                  <a:srgbClr val="434343"/>
                </a:solidFill>
              </a:rPr>
              <a:t>Alive cells will have a color associated</a:t>
            </a:r>
            <a:r>
              <a:rPr lang="en">
                <a:solidFill>
                  <a:srgbClr val="434343"/>
                </a:solidFill>
              </a:rPr>
              <a:t> with it representing an alleles in that population. </a:t>
            </a:r>
            <a:r>
              <a:rPr b="1" lang="en" u="sng">
                <a:solidFill>
                  <a:srgbClr val="434343"/>
                </a:solidFill>
              </a:rPr>
              <a:t>Dead cells will be black</a:t>
            </a:r>
            <a:r>
              <a:rPr lang="en">
                <a:solidFill>
                  <a:srgbClr val="434343"/>
                </a:solidFill>
              </a:rPr>
              <a:t>. For example if there are 2 alleles in the population: </a:t>
            </a:r>
            <a:endParaRPr>
              <a:solidFill>
                <a:srgbClr val="434343"/>
              </a:solidFill>
            </a:endParaRPr>
          </a:p>
        </p:txBody>
      </p:sp>
      <p:sp>
        <p:nvSpPr>
          <p:cNvPr id="310" name="Google Shape;310;p32"/>
          <p:cNvSpPr/>
          <p:nvPr/>
        </p:nvSpPr>
        <p:spPr>
          <a:xfrm>
            <a:off x="311695" y="239950"/>
            <a:ext cx="2517900" cy="186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ans Pro"/>
                <a:ea typeface="Source Sans Pro"/>
                <a:cs typeface="Source Sans Pro"/>
                <a:sym typeface="Source Sans Pro"/>
              </a:rPr>
              <a:t>How many alleles(colors) in population</a:t>
            </a:r>
            <a:endParaRPr sz="1800">
              <a:solidFill>
                <a:schemeClr val="lt1"/>
              </a:solidFill>
              <a:latin typeface="Source Sans Pro"/>
              <a:ea typeface="Source Sans Pro"/>
              <a:cs typeface="Source Sans Pro"/>
              <a:sym typeface="Source Sans Pro"/>
            </a:endParaRPr>
          </a:p>
        </p:txBody>
      </p:sp>
      <p:graphicFrame>
        <p:nvGraphicFramePr>
          <p:cNvPr id="311" name="Google Shape;311;p32"/>
          <p:cNvGraphicFramePr/>
          <p:nvPr/>
        </p:nvGraphicFramePr>
        <p:xfrm>
          <a:off x="311700" y="2589000"/>
          <a:ext cx="3000000" cy="3000000"/>
        </p:xfrm>
        <a:graphic>
          <a:graphicData uri="http://schemas.openxmlformats.org/drawingml/2006/table">
            <a:tbl>
              <a:tblPr>
                <a:noFill/>
                <a:tableStyleId>{AFD5B99F-5135-450F-84DF-2B02E5D3E088}</a:tableStyleId>
              </a:tblPr>
              <a:tblGrid>
                <a:gridCol w="884500"/>
                <a:gridCol w="884500"/>
                <a:gridCol w="884500"/>
              </a:tblGrid>
              <a:tr h="701050">
                <a:tc>
                  <a:txBody>
                    <a:bodyPr/>
                    <a:lstStyle/>
                    <a:p>
                      <a:pPr indent="0" lvl="0" marL="0" rtl="0" algn="l">
                        <a:spcBef>
                          <a:spcPts val="0"/>
                        </a:spcBef>
                        <a:spcAft>
                          <a:spcPts val="0"/>
                        </a:spcAft>
                        <a:buNone/>
                      </a:pPr>
                      <a:r>
                        <a:t/>
                      </a:r>
                      <a:endParaRPr/>
                    </a:p>
                  </a:txBody>
                  <a:tcPr marT="91425" marB="91425" marR="91425" marL="91425">
                    <a:solidFill>
                      <a:srgbClr val="FF0000"/>
                    </a:solidFill>
                  </a:tcPr>
                </a:tc>
                <a:tc>
                  <a:txBody>
                    <a:bodyPr/>
                    <a:lstStyle/>
                    <a:p>
                      <a:pPr indent="0" lvl="0" marL="0" rtl="0" algn="l">
                        <a:spcBef>
                          <a:spcPts val="0"/>
                        </a:spcBef>
                        <a:spcAft>
                          <a:spcPts val="0"/>
                        </a:spcAft>
                        <a:buNone/>
                      </a:pPr>
                      <a:r>
                        <a:t/>
                      </a:r>
                      <a:endParaRPr/>
                    </a:p>
                  </a:txBody>
                  <a:tcPr marT="91425" marB="91425" marR="91425" marL="91425">
                    <a:solidFill>
                      <a:schemeClr val="dk2"/>
                    </a:solidFill>
                  </a:tcPr>
                </a:tc>
                <a:tc>
                  <a:txBody>
                    <a:bodyPr/>
                    <a:lstStyle/>
                    <a:p>
                      <a:pPr indent="0" lvl="0" marL="0" rtl="0" algn="l">
                        <a:spcBef>
                          <a:spcPts val="0"/>
                        </a:spcBef>
                        <a:spcAft>
                          <a:spcPts val="0"/>
                        </a:spcAft>
                        <a:buNone/>
                      </a:pPr>
                      <a:r>
                        <a:t/>
                      </a:r>
                      <a:endParaRPr/>
                    </a:p>
                  </a:txBody>
                  <a:tcPr marT="91425" marB="91425" marR="91425" marL="91425">
                    <a:solidFill>
                      <a:schemeClr val="dk2"/>
                    </a:solidFill>
                  </a:tcPr>
                </a:tc>
              </a:tr>
              <a:tr h="701050">
                <a:tc>
                  <a:txBody>
                    <a:bodyPr/>
                    <a:lstStyle/>
                    <a:p>
                      <a:pPr indent="0" lvl="0" marL="0" rtl="0" algn="l">
                        <a:spcBef>
                          <a:spcPts val="0"/>
                        </a:spcBef>
                        <a:spcAft>
                          <a:spcPts val="0"/>
                        </a:spcAft>
                        <a:buNone/>
                      </a:pPr>
                      <a:r>
                        <a:t/>
                      </a:r>
                      <a:endParaRPr/>
                    </a:p>
                  </a:txBody>
                  <a:tcPr marT="91425" marB="91425" marR="91425" marL="91425">
                    <a:solidFill>
                      <a:schemeClr val="dk2"/>
                    </a:solidFill>
                  </a:tcPr>
                </a:tc>
                <a:tc>
                  <a:txBody>
                    <a:bodyPr/>
                    <a:lstStyle/>
                    <a:p>
                      <a:pPr indent="0" lvl="0" marL="0" rtl="0" algn="l">
                        <a:spcBef>
                          <a:spcPts val="0"/>
                        </a:spcBef>
                        <a:spcAft>
                          <a:spcPts val="0"/>
                        </a:spcAft>
                        <a:buNone/>
                      </a:pPr>
                      <a:r>
                        <a:t/>
                      </a:r>
                      <a:endParaRPr/>
                    </a:p>
                  </a:txBody>
                  <a:tcPr marT="91425" marB="91425" marR="91425" marL="91425">
                    <a:solidFill>
                      <a:schemeClr val="dk2"/>
                    </a:solidFill>
                  </a:tcPr>
                </a:tc>
                <a:tc>
                  <a:txBody>
                    <a:bodyPr/>
                    <a:lstStyle/>
                    <a:p>
                      <a:pPr indent="0" lvl="0" marL="0" rtl="0" algn="l">
                        <a:spcBef>
                          <a:spcPts val="0"/>
                        </a:spcBef>
                        <a:spcAft>
                          <a:spcPts val="0"/>
                        </a:spcAft>
                        <a:buNone/>
                      </a:pPr>
                      <a:r>
                        <a:t/>
                      </a:r>
                      <a:endParaRPr/>
                    </a:p>
                  </a:txBody>
                  <a:tcPr marT="91425" marB="91425" marR="91425" marL="91425">
                    <a:solidFill>
                      <a:srgbClr val="00FFFF"/>
                    </a:solidFill>
                  </a:tcPr>
                </a:tc>
              </a:tr>
              <a:tr h="701050">
                <a:tc>
                  <a:txBody>
                    <a:bodyPr/>
                    <a:lstStyle/>
                    <a:p>
                      <a:pPr indent="0" lvl="0" marL="0" rtl="0" algn="l">
                        <a:spcBef>
                          <a:spcPts val="0"/>
                        </a:spcBef>
                        <a:spcAft>
                          <a:spcPts val="0"/>
                        </a:spcAft>
                        <a:buNone/>
                      </a:pPr>
                      <a:r>
                        <a:t/>
                      </a:r>
                      <a:endParaRPr/>
                    </a:p>
                  </a:txBody>
                  <a:tcPr marT="91425" marB="91425" marR="91425" marL="91425">
                    <a:solidFill>
                      <a:schemeClr val="dk2"/>
                    </a:solidFill>
                  </a:tcPr>
                </a:tc>
                <a:tc>
                  <a:txBody>
                    <a:bodyPr/>
                    <a:lstStyle/>
                    <a:p>
                      <a:pPr indent="0" lvl="0" marL="0" rtl="0" algn="l">
                        <a:spcBef>
                          <a:spcPts val="0"/>
                        </a:spcBef>
                        <a:spcAft>
                          <a:spcPts val="0"/>
                        </a:spcAft>
                        <a:buNone/>
                      </a:pPr>
                      <a:r>
                        <a:t/>
                      </a:r>
                      <a:endParaRPr/>
                    </a:p>
                  </a:txBody>
                  <a:tcPr marT="91425" marB="91425" marR="91425" marL="91425">
                    <a:solidFill>
                      <a:srgbClr val="00FFFF"/>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r>
            </a:tbl>
          </a:graphicData>
        </a:graphic>
      </p:graphicFrame>
      <p:pic>
        <p:nvPicPr>
          <p:cNvPr id="312" name="Google Shape;312;p32"/>
          <p:cNvPicPr preferRelativeResize="0"/>
          <p:nvPr/>
        </p:nvPicPr>
        <p:blipFill rotWithShape="1">
          <a:blip r:embed="rId3">
            <a:alphaModFix/>
          </a:blip>
          <a:srcRect b="26330" l="23218" r="22019" t="21123"/>
          <a:stretch/>
        </p:blipFill>
        <p:spPr>
          <a:xfrm>
            <a:off x="5955335" y="2589000"/>
            <a:ext cx="2877040" cy="2103150"/>
          </a:xfrm>
          <a:prstGeom prst="rect">
            <a:avLst/>
          </a:prstGeom>
          <a:noFill/>
          <a:ln>
            <a:noFill/>
          </a:ln>
        </p:spPr>
      </p:pic>
      <p:pic>
        <p:nvPicPr>
          <p:cNvPr id="313" name="Google Shape;313;p32"/>
          <p:cNvPicPr preferRelativeResize="0"/>
          <p:nvPr/>
        </p:nvPicPr>
        <p:blipFill>
          <a:blip r:embed="rId4">
            <a:alphaModFix/>
          </a:blip>
          <a:stretch>
            <a:fillRect/>
          </a:stretch>
        </p:blipFill>
        <p:spPr>
          <a:xfrm>
            <a:off x="8114600" y="3837053"/>
            <a:ext cx="583350" cy="614350"/>
          </a:xfrm>
          <a:prstGeom prst="rect">
            <a:avLst/>
          </a:prstGeom>
          <a:noFill/>
          <a:ln>
            <a:noFill/>
          </a:ln>
        </p:spPr>
      </p:pic>
      <p:pic>
        <p:nvPicPr>
          <p:cNvPr id="314" name="Google Shape;314;p32"/>
          <p:cNvPicPr preferRelativeResize="0"/>
          <p:nvPr/>
        </p:nvPicPr>
        <p:blipFill>
          <a:blip r:embed="rId4">
            <a:alphaModFix/>
          </a:blip>
          <a:stretch>
            <a:fillRect/>
          </a:stretch>
        </p:blipFill>
        <p:spPr>
          <a:xfrm>
            <a:off x="6180475" y="2631603"/>
            <a:ext cx="583350" cy="614350"/>
          </a:xfrm>
          <a:prstGeom prst="rect">
            <a:avLst/>
          </a:prstGeom>
          <a:noFill/>
          <a:ln>
            <a:noFill/>
          </a:ln>
        </p:spPr>
      </p:pic>
      <p:pic>
        <p:nvPicPr>
          <p:cNvPr id="315" name="Google Shape;315;p32"/>
          <p:cNvPicPr preferRelativeResize="0"/>
          <p:nvPr/>
        </p:nvPicPr>
        <p:blipFill>
          <a:blip r:embed="rId5">
            <a:alphaModFix/>
          </a:blip>
          <a:stretch>
            <a:fillRect/>
          </a:stretch>
        </p:blipFill>
        <p:spPr>
          <a:xfrm>
            <a:off x="7457300" y="3968125"/>
            <a:ext cx="583350" cy="614352"/>
          </a:xfrm>
          <a:prstGeom prst="rect">
            <a:avLst/>
          </a:prstGeom>
          <a:noFill/>
          <a:ln>
            <a:noFill/>
          </a:ln>
        </p:spPr>
      </p:pic>
      <p:pic>
        <p:nvPicPr>
          <p:cNvPr id="316" name="Google Shape;316;p32"/>
          <p:cNvPicPr preferRelativeResize="0"/>
          <p:nvPr/>
        </p:nvPicPr>
        <p:blipFill>
          <a:blip r:embed="rId5">
            <a:alphaModFix/>
          </a:blip>
          <a:stretch>
            <a:fillRect/>
          </a:stretch>
        </p:blipFill>
        <p:spPr>
          <a:xfrm>
            <a:off x="8114600" y="3075050"/>
            <a:ext cx="583350" cy="614352"/>
          </a:xfrm>
          <a:prstGeom prst="rect">
            <a:avLst/>
          </a:prstGeom>
          <a:noFill/>
          <a:ln>
            <a:noFill/>
          </a:ln>
        </p:spPr>
      </p:pic>
      <p:sp>
        <p:nvSpPr>
          <p:cNvPr id="317" name="Google Shape;317;p32"/>
          <p:cNvSpPr txBox="1"/>
          <p:nvPr/>
        </p:nvSpPr>
        <p:spPr>
          <a:xfrm>
            <a:off x="3549263" y="2514650"/>
            <a:ext cx="7764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Dead</a:t>
            </a:r>
            <a:endParaRPr sz="1800">
              <a:solidFill>
                <a:srgbClr val="434343"/>
              </a:solidFill>
              <a:latin typeface="Source Sans Pro"/>
              <a:ea typeface="Source Sans Pro"/>
              <a:cs typeface="Source Sans Pro"/>
              <a:sym typeface="Source Sans Pro"/>
            </a:endParaRPr>
          </a:p>
        </p:txBody>
      </p:sp>
      <p:sp>
        <p:nvSpPr>
          <p:cNvPr id="318" name="Google Shape;318;p32"/>
          <p:cNvSpPr txBox="1"/>
          <p:nvPr/>
        </p:nvSpPr>
        <p:spPr>
          <a:xfrm>
            <a:off x="3530863" y="3968125"/>
            <a:ext cx="10326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Allele 2 </a:t>
            </a:r>
            <a:endParaRPr sz="1800">
              <a:solidFill>
                <a:srgbClr val="434343"/>
              </a:solidFill>
              <a:latin typeface="Source Sans Pro"/>
              <a:ea typeface="Source Sans Pro"/>
              <a:cs typeface="Source Sans Pro"/>
              <a:sym typeface="Source Sans Pro"/>
            </a:endParaRPr>
          </a:p>
        </p:txBody>
      </p:sp>
      <p:sp>
        <p:nvSpPr>
          <p:cNvPr id="319" name="Google Shape;319;p32"/>
          <p:cNvSpPr txBox="1"/>
          <p:nvPr/>
        </p:nvSpPr>
        <p:spPr>
          <a:xfrm>
            <a:off x="3549287" y="3206125"/>
            <a:ext cx="9381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Allele</a:t>
            </a:r>
            <a:r>
              <a:rPr lang="en" sz="1800">
                <a:solidFill>
                  <a:srgbClr val="434343"/>
                </a:solidFill>
              </a:rPr>
              <a:t> 1</a:t>
            </a:r>
            <a:endParaRPr sz="1800">
              <a:solidFill>
                <a:srgbClr val="434343"/>
              </a:solidFill>
            </a:endParaRPr>
          </a:p>
        </p:txBody>
      </p:sp>
      <p:sp>
        <p:nvSpPr>
          <p:cNvPr id="320" name="Google Shape;320;p32"/>
          <p:cNvSpPr txBox="1"/>
          <p:nvPr/>
        </p:nvSpPr>
        <p:spPr>
          <a:xfrm>
            <a:off x="3449138" y="2770650"/>
            <a:ext cx="25227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rgbClr val="434343"/>
                </a:solidFill>
                <a:latin typeface="Source Sans Pro"/>
                <a:ea typeface="Source Sans Pro"/>
                <a:cs typeface="Source Sans Pro"/>
                <a:sym typeface="Source Sans Pro"/>
              </a:rPr>
              <a:t>RGB value = (0,0,0) </a:t>
            </a:r>
            <a:endParaRPr b="1" sz="1800" u="sng">
              <a:solidFill>
                <a:srgbClr val="434343"/>
              </a:solidFill>
              <a:latin typeface="Source Sans Pro"/>
              <a:ea typeface="Source Sans Pro"/>
              <a:cs typeface="Source Sans Pro"/>
              <a:sym typeface="Source Sans Pro"/>
            </a:endParaRPr>
          </a:p>
        </p:txBody>
      </p:sp>
      <p:sp>
        <p:nvSpPr>
          <p:cNvPr id="321" name="Google Shape;321;p32"/>
          <p:cNvSpPr txBox="1"/>
          <p:nvPr/>
        </p:nvSpPr>
        <p:spPr>
          <a:xfrm>
            <a:off x="3449138" y="3545488"/>
            <a:ext cx="28755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rgbClr val="434343"/>
                </a:solidFill>
                <a:latin typeface="Source Sans Pro"/>
                <a:ea typeface="Source Sans Pro"/>
                <a:cs typeface="Source Sans Pro"/>
                <a:sym typeface="Source Sans Pro"/>
              </a:rPr>
              <a:t>RGB value = (0,255,255) </a:t>
            </a:r>
            <a:endParaRPr b="1" sz="1800" u="sng">
              <a:solidFill>
                <a:srgbClr val="434343"/>
              </a:solidFill>
              <a:latin typeface="Source Sans Pro"/>
              <a:ea typeface="Source Sans Pro"/>
              <a:cs typeface="Source Sans Pro"/>
              <a:sym typeface="Source Sans Pro"/>
            </a:endParaRPr>
          </a:p>
        </p:txBody>
      </p:sp>
      <p:sp>
        <p:nvSpPr>
          <p:cNvPr id="322" name="Google Shape;322;p32"/>
          <p:cNvSpPr txBox="1"/>
          <p:nvPr/>
        </p:nvSpPr>
        <p:spPr>
          <a:xfrm>
            <a:off x="3449138" y="4320350"/>
            <a:ext cx="25227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rgbClr val="434343"/>
                </a:solidFill>
                <a:latin typeface="Source Sans Pro"/>
                <a:ea typeface="Source Sans Pro"/>
                <a:cs typeface="Source Sans Pro"/>
                <a:sym typeface="Source Sans Pro"/>
              </a:rPr>
              <a:t>RGB value = (255,0,0) </a:t>
            </a:r>
            <a:endParaRPr b="1" sz="1800" u="sng">
              <a:solidFill>
                <a:srgbClr val="434343"/>
              </a:solidFill>
              <a:latin typeface="Source Sans Pro"/>
              <a:ea typeface="Source Sans Pro"/>
              <a:cs typeface="Source Sans Pro"/>
              <a:sym typeface="Source Sans Pro"/>
            </a:endParaRPr>
          </a:p>
        </p:txBody>
      </p:sp>
      <p:sp>
        <p:nvSpPr>
          <p:cNvPr id="323" name="Google Shape;323;p32"/>
          <p:cNvSpPr/>
          <p:nvPr/>
        </p:nvSpPr>
        <p:spPr>
          <a:xfrm rot="5400000">
            <a:off x="3138613" y="2644000"/>
            <a:ext cx="313500" cy="471000"/>
          </a:xfrm>
          <a:prstGeom prst="triangle">
            <a:avLst>
              <a:gd fmla="val 51515"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4" name="Google Shape;324;p32"/>
          <p:cNvSpPr/>
          <p:nvPr/>
        </p:nvSpPr>
        <p:spPr>
          <a:xfrm rot="5400000">
            <a:off x="3138613" y="3370650"/>
            <a:ext cx="313500" cy="471000"/>
          </a:xfrm>
          <a:prstGeom prst="triangle">
            <a:avLst>
              <a:gd fmla="val 51515"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 name="Google Shape;325;p32"/>
          <p:cNvSpPr/>
          <p:nvPr/>
        </p:nvSpPr>
        <p:spPr>
          <a:xfrm rot="5400000">
            <a:off x="3138613" y="4097300"/>
            <a:ext cx="313500" cy="471000"/>
          </a:xfrm>
          <a:prstGeom prst="triangle">
            <a:avLst>
              <a:gd fmla="val 51515"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 name="Google Shape;326;p3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3"/>
          <p:cNvSpPr txBox="1"/>
          <p:nvPr>
            <p:ph idx="1" type="body"/>
          </p:nvPr>
        </p:nvSpPr>
        <p:spPr>
          <a:xfrm>
            <a:off x="2963175" y="438550"/>
            <a:ext cx="5869200" cy="147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434343"/>
                </a:solidFill>
              </a:rPr>
              <a:t>The relative frequency is the percentage of “alive cells” are one allele or another. This takes the number given from population density and assigns each cell a color given the relative frequencies</a:t>
            </a:r>
            <a:endParaRPr>
              <a:solidFill>
                <a:srgbClr val="434343"/>
              </a:solidFill>
            </a:endParaRPr>
          </a:p>
        </p:txBody>
      </p:sp>
      <p:sp>
        <p:nvSpPr>
          <p:cNvPr id="332" name="Google Shape;332;p33"/>
          <p:cNvSpPr/>
          <p:nvPr/>
        </p:nvSpPr>
        <p:spPr>
          <a:xfrm>
            <a:off x="311695" y="239950"/>
            <a:ext cx="2517900" cy="186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ans Pro"/>
                <a:ea typeface="Source Sans Pro"/>
                <a:cs typeface="Source Sans Pro"/>
                <a:sym typeface="Source Sans Pro"/>
              </a:rPr>
              <a:t>What are the alleles relative frequency? </a:t>
            </a:r>
            <a:endParaRPr sz="1800">
              <a:solidFill>
                <a:schemeClr val="lt1"/>
              </a:solidFill>
              <a:latin typeface="Source Sans Pro"/>
              <a:ea typeface="Source Sans Pro"/>
              <a:cs typeface="Source Sans Pro"/>
              <a:sym typeface="Source Sans Pro"/>
            </a:endParaRPr>
          </a:p>
        </p:txBody>
      </p:sp>
      <p:graphicFrame>
        <p:nvGraphicFramePr>
          <p:cNvPr id="333" name="Google Shape;333;p33"/>
          <p:cNvGraphicFramePr/>
          <p:nvPr/>
        </p:nvGraphicFramePr>
        <p:xfrm>
          <a:off x="311700" y="2589000"/>
          <a:ext cx="3000000" cy="3000000"/>
        </p:xfrm>
        <a:graphic>
          <a:graphicData uri="http://schemas.openxmlformats.org/drawingml/2006/table">
            <a:tbl>
              <a:tblPr>
                <a:noFill/>
                <a:tableStyleId>{AFD5B99F-5135-450F-84DF-2B02E5D3E088}</a:tableStyleId>
              </a:tblPr>
              <a:tblGrid>
                <a:gridCol w="884500"/>
                <a:gridCol w="884500"/>
                <a:gridCol w="884500"/>
              </a:tblGrid>
              <a:tr h="701050">
                <a:tc>
                  <a:txBody>
                    <a:bodyPr/>
                    <a:lstStyle/>
                    <a:p>
                      <a:pPr indent="0" lvl="0" marL="0" rtl="0" algn="l">
                        <a:spcBef>
                          <a:spcPts val="0"/>
                        </a:spcBef>
                        <a:spcAft>
                          <a:spcPts val="0"/>
                        </a:spcAft>
                        <a:buNone/>
                      </a:pPr>
                      <a:r>
                        <a:t/>
                      </a:r>
                      <a:endParaRPr/>
                    </a:p>
                  </a:txBody>
                  <a:tcPr marT="91425" marB="91425" marR="91425" marL="91425">
                    <a:solidFill>
                      <a:srgbClr val="FF0000"/>
                    </a:solidFill>
                  </a:tcPr>
                </a:tc>
                <a:tc>
                  <a:txBody>
                    <a:bodyPr/>
                    <a:lstStyle/>
                    <a:p>
                      <a:pPr indent="0" lvl="0" marL="0" rtl="0" algn="l">
                        <a:spcBef>
                          <a:spcPts val="0"/>
                        </a:spcBef>
                        <a:spcAft>
                          <a:spcPts val="0"/>
                        </a:spcAft>
                        <a:buNone/>
                      </a:pPr>
                      <a:r>
                        <a:t/>
                      </a:r>
                      <a:endParaRPr/>
                    </a:p>
                  </a:txBody>
                  <a:tcPr marT="91425" marB="91425" marR="91425" marL="91425">
                    <a:solidFill>
                      <a:schemeClr val="dk2"/>
                    </a:solidFill>
                  </a:tcPr>
                </a:tc>
                <a:tc>
                  <a:txBody>
                    <a:bodyPr/>
                    <a:lstStyle/>
                    <a:p>
                      <a:pPr indent="0" lvl="0" marL="0" rtl="0" algn="l">
                        <a:spcBef>
                          <a:spcPts val="0"/>
                        </a:spcBef>
                        <a:spcAft>
                          <a:spcPts val="0"/>
                        </a:spcAft>
                        <a:buNone/>
                      </a:pPr>
                      <a:r>
                        <a:t/>
                      </a:r>
                      <a:endParaRPr/>
                    </a:p>
                  </a:txBody>
                  <a:tcPr marT="91425" marB="91425" marR="91425" marL="91425">
                    <a:solidFill>
                      <a:schemeClr val="dk2"/>
                    </a:solidFill>
                  </a:tcPr>
                </a:tc>
              </a:tr>
              <a:tr h="701050">
                <a:tc>
                  <a:txBody>
                    <a:bodyPr/>
                    <a:lstStyle/>
                    <a:p>
                      <a:pPr indent="0" lvl="0" marL="0" rtl="0" algn="l">
                        <a:spcBef>
                          <a:spcPts val="0"/>
                        </a:spcBef>
                        <a:spcAft>
                          <a:spcPts val="0"/>
                        </a:spcAft>
                        <a:buNone/>
                      </a:pPr>
                      <a:r>
                        <a:t/>
                      </a:r>
                      <a:endParaRPr/>
                    </a:p>
                  </a:txBody>
                  <a:tcPr marT="91425" marB="91425" marR="91425" marL="91425">
                    <a:solidFill>
                      <a:schemeClr val="dk2"/>
                    </a:solidFill>
                  </a:tcPr>
                </a:tc>
                <a:tc>
                  <a:txBody>
                    <a:bodyPr/>
                    <a:lstStyle/>
                    <a:p>
                      <a:pPr indent="0" lvl="0" marL="0" rtl="0" algn="l">
                        <a:spcBef>
                          <a:spcPts val="0"/>
                        </a:spcBef>
                        <a:spcAft>
                          <a:spcPts val="0"/>
                        </a:spcAft>
                        <a:buNone/>
                      </a:pPr>
                      <a:r>
                        <a:t/>
                      </a:r>
                      <a:endParaRPr/>
                    </a:p>
                  </a:txBody>
                  <a:tcPr marT="91425" marB="91425" marR="91425" marL="91425">
                    <a:solidFill>
                      <a:schemeClr val="dk2"/>
                    </a:solidFill>
                  </a:tcPr>
                </a:tc>
                <a:tc>
                  <a:txBody>
                    <a:bodyPr/>
                    <a:lstStyle/>
                    <a:p>
                      <a:pPr indent="0" lvl="0" marL="0" rtl="0" algn="l">
                        <a:spcBef>
                          <a:spcPts val="0"/>
                        </a:spcBef>
                        <a:spcAft>
                          <a:spcPts val="0"/>
                        </a:spcAft>
                        <a:buNone/>
                      </a:pPr>
                      <a:r>
                        <a:t/>
                      </a:r>
                      <a:endParaRPr/>
                    </a:p>
                  </a:txBody>
                  <a:tcPr marT="91425" marB="91425" marR="91425" marL="91425">
                    <a:solidFill>
                      <a:srgbClr val="00FFFF"/>
                    </a:solidFill>
                  </a:tcPr>
                </a:tc>
              </a:tr>
              <a:tr h="701050">
                <a:tc>
                  <a:txBody>
                    <a:bodyPr/>
                    <a:lstStyle/>
                    <a:p>
                      <a:pPr indent="0" lvl="0" marL="0" rtl="0" algn="l">
                        <a:spcBef>
                          <a:spcPts val="0"/>
                        </a:spcBef>
                        <a:spcAft>
                          <a:spcPts val="0"/>
                        </a:spcAft>
                        <a:buNone/>
                      </a:pPr>
                      <a:r>
                        <a:t/>
                      </a:r>
                      <a:endParaRPr/>
                    </a:p>
                  </a:txBody>
                  <a:tcPr marT="91425" marB="91425" marR="91425" marL="91425">
                    <a:solidFill>
                      <a:schemeClr val="dk2"/>
                    </a:solidFill>
                  </a:tcPr>
                </a:tc>
                <a:tc>
                  <a:txBody>
                    <a:bodyPr/>
                    <a:lstStyle/>
                    <a:p>
                      <a:pPr indent="0" lvl="0" marL="0" rtl="0" algn="l">
                        <a:spcBef>
                          <a:spcPts val="0"/>
                        </a:spcBef>
                        <a:spcAft>
                          <a:spcPts val="0"/>
                        </a:spcAft>
                        <a:buNone/>
                      </a:pPr>
                      <a:r>
                        <a:t/>
                      </a:r>
                      <a:endParaRPr/>
                    </a:p>
                  </a:txBody>
                  <a:tcPr marT="91425" marB="91425" marR="91425" marL="91425">
                    <a:solidFill>
                      <a:srgbClr val="00FFFF"/>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r>
            </a:tbl>
          </a:graphicData>
        </a:graphic>
      </p:graphicFrame>
      <p:pic>
        <p:nvPicPr>
          <p:cNvPr id="334" name="Google Shape;334;p33"/>
          <p:cNvPicPr preferRelativeResize="0"/>
          <p:nvPr/>
        </p:nvPicPr>
        <p:blipFill rotWithShape="1">
          <a:blip r:embed="rId3">
            <a:alphaModFix/>
          </a:blip>
          <a:srcRect b="26330" l="23218" r="22019" t="21123"/>
          <a:stretch/>
        </p:blipFill>
        <p:spPr>
          <a:xfrm>
            <a:off x="5955335" y="2589000"/>
            <a:ext cx="2877040" cy="2103150"/>
          </a:xfrm>
          <a:prstGeom prst="rect">
            <a:avLst/>
          </a:prstGeom>
          <a:noFill/>
          <a:ln>
            <a:noFill/>
          </a:ln>
        </p:spPr>
      </p:pic>
      <p:pic>
        <p:nvPicPr>
          <p:cNvPr id="335" name="Google Shape;335;p33"/>
          <p:cNvPicPr preferRelativeResize="0"/>
          <p:nvPr/>
        </p:nvPicPr>
        <p:blipFill>
          <a:blip r:embed="rId4">
            <a:alphaModFix/>
          </a:blip>
          <a:stretch>
            <a:fillRect/>
          </a:stretch>
        </p:blipFill>
        <p:spPr>
          <a:xfrm>
            <a:off x="8114600" y="3837053"/>
            <a:ext cx="583350" cy="614350"/>
          </a:xfrm>
          <a:prstGeom prst="rect">
            <a:avLst/>
          </a:prstGeom>
          <a:noFill/>
          <a:ln>
            <a:noFill/>
          </a:ln>
        </p:spPr>
      </p:pic>
      <p:pic>
        <p:nvPicPr>
          <p:cNvPr id="336" name="Google Shape;336;p33"/>
          <p:cNvPicPr preferRelativeResize="0"/>
          <p:nvPr/>
        </p:nvPicPr>
        <p:blipFill>
          <a:blip r:embed="rId4">
            <a:alphaModFix/>
          </a:blip>
          <a:stretch>
            <a:fillRect/>
          </a:stretch>
        </p:blipFill>
        <p:spPr>
          <a:xfrm>
            <a:off x="6180475" y="2631603"/>
            <a:ext cx="583350" cy="614350"/>
          </a:xfrm>
          <a:prstGeom prst="rect">
            <a:avLst/>
          </a:prstGeom>
          <a:noFill/>
          <a:ln>
            <a:noFill/>
          </a:ln>
        </p:spPr>
      </p:pic>
      <p:pic>
        <p:nvPicPr>
          <p:cNvPr id="337" name="Google Shape;337;p33"/>
          <p:cNvPicPr preferRelativeResize="0"/>
          <p:nvPr/>
        </p:nvPicPr>
        <p:blipFill>
          <a:blip r:embed="rId5">
            <a:alphaModFix/>
          </a:blip>
          <a:stretch>
            <a:fillRect/>
          </a:stretch>
        </p:blipFill>
        <p:spPr>
          <a:xfrm>
            <a:off x="7457300" y="3968125"/>
            <a:ext cx="583350" cy="614352"/>
          </a:xfrm>
          <a:prstGeom prst="rect">
            <a:avLst/>
          </a:prstGeom>
          <a:noFill/>
          <a:ln>
            <a:noFill/>
          </a:ln>
        </p:spPr>
      </p:pic>
      <p:pic>
        <p:nvPicPr>
          <p:cNvPr id="338" name="Google Shape;338;p33"/>
          <p:cNvPicPr preferRelativeResize="0"/>
          <p:nvPr/>
        </p:nvPicPr>
        <p:blipFill>
          <a:blip r:embed="rId5">
            <a:alphaModFix/>
          </a:blip>
          <a:stretch>
            <a:fillRect/>
          </a:stretch>
        </p:blipFill>
        <p:spPr>
          <a:xfrm>
            <a:off x="8114600" y="3075050"/>
            <a:ext cx="583350" cy="614352"/>
          </a:xfrm>
          <a:prstGeom prst="rect">
            <a:avLst/>
          </a:prstGeom>
          <a:noFill/>
          <a:ln>
            <a:noFill/>
          </a:ln>
        </p:spPr>
      </p:pic>
      <p:sp>
        <p:nvSpPr>
          <p:cNvPr id="339" name="Google Shape;339;p33"/>
          <p:cNvSpPr txBox="1"/>
          <p:nvPr/>
        </p:nvSpPr>
        <p:spPr>
          <a:xfrm>
            <a:off x="3043000" y="2589000"/>
            <a:ext cx="2877000" cy="21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Population density is 0.44, or 4/9 squares. </a:t>
            </a:r>
            <a:endParaRPr sz="1800">
              <a:solidFill>
                <a:srgbClr val="434343"/>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rgbClr val="434343"/>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Relative frequency is 0.5 blue and 0.5 red. So there will be 2 squares red and 2 squares blue</a:t>
            </a:r>
            <a:endParaRPr sz="1800">
              <a:solidFill>
                <a:srgbClr val="434343"/>
              </a:solidFill>
              <a:latin typeface="Source Sans Pro"/>
              <a:ea typeface="Source Sans Pro"/>
              <a:cs typeface="Source Sans Pro"/>
              <a:sym typeface="Source Sans Pro"/>
            </a:endParaRPr>
          </a:p>
        </p:txBody>
      </p:sp>
      <p:sp>
        <p:nvSpPr>
          <p:cNvPr id="340" name="Google Shape;340;p3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User Input </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pic>
        <p:nvPicPr>
          <p:cNvPr id="346" name="Google Shape;346;p34"/>
          <p:cNvPicPr preferRelativeResize="0"/>
          <p:nvPr/>
        </p:nvPicPr>
        <p:blipFill rotWithShape="1">
          <a:blip r:embed="rId3">
            <a:alphaModFix/>
          </a:blip>
          <a:srcRect b="10457" l="5353" r="51543" t="74427"/>
          <a:stretch/>
        </p:blipFill>
        <p:spPr>
          <a:xfrm>
            <a:off x="220325" y="1517125"/>
            <a:ext cx="8703351" cy="2109225"/>
          </a:xfrm>
          <a:prstGeom prst="rect">
            <a:avLst/>
          </a:prstGeom>
          <a:noFill/>
          <a:ln>
            <a:noFill/>
          </a:ln>
        </p:spPr>
      </p:pic>
      <p:sp>
        <p:nvSpPr>
          <p:cNvPr id="347" name="Google Shape;347;p3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5"/>
          <p:cNvSpPr txBox="1"/>
          <p:nvPr>
            <p:ph type="title"/>
          </p:nvPr>
        </p:nvSpPr>
        <p:spPr>
          <a:xfrm>
            <a:off x="311700" y="19787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Creating a dictionary that attributes {Color: relative frequency} </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sp>
        <p:nvSpPr>
          <p:cNvPr id="353" name="Google Shape;353;p35"/>
          <p:cNvSpPr txBox="1"/>
          <p:nvPr>
            <p:ph idx="1" type="body"/>
          </p:nvPr>
        </p:nvSpPr>
        <p:spPr>
          <a:xfrm>
            <a:off x="1607700" y="1206550"/>
            <a:ext cx="5928600" cy="1029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en">
                <a:solidFill>
                  <a:srgbClr val="434343"/>
                </a:solidFill>
              </a:rPr>
              <a:t>Example: {</a:t>
            </a:r>
            <a:r>
              <a:rPr lang="en">
                <a:solidFill>
                  <a:srgbClr val="434343"/>
                </a:solidFill>
                <a:highlight>
                  <a:srgbClr val="F4CCCC"/>
                </a:highlight>
              </a:rPr>
              <a:t> (255,0,0):0.5</a:t>
            </a:r>
            <a:r>
              <a:rPr lang="en">
                <a:solidFill>
                  <a:srgbClr val="434343"/>
                </a:solidFill>
              </a:rPr>
              <a:t>, </a:t>
            </a:r>
            <a:r>
              <a:rPr lang="en">
                <a:solidFill>
                  <a:srgbClr val="434343"/>
                </a:solidFill>
                <a:highlight>
                  <a:srgbClr val="00FFFF"/>
                </a:highlight>
              </a:rPr>
              <a:t>(0,255,255):0.5</a:t>
            </a:r>
            <a:r>
              <a:rPr lang="en">
                <a:solidFill>
                  <a:srgbClr val="434343"/>
                </a:solidFill>
              </a:rPr>
              <a:t>} </a:t>
            </a:r>
            <a:endParaRPr>
              <a:solidFill>
                <a:srgbClr val="434343"/>
              </a:solidFill>
            </a:endParaRPr>
          </a:p>
          <a:p>
            <a:pPr indent="0" lvl="0" marL="0" rtl="0" algn="l">
              <a:lnSpc>
                <a:spcPct val="100000"/>
              </a:lnSpc>
              <a:spcBef>
                <a:spcPts val="0"/>
              </a:spcBef>
              <a:spcAft>
                <a:spcPts val="0"/>
              </a:spcAft>
              <a:buClr>
                <a:schemeClr val="dk2"/>
              </a:buClr>
              <a:buSzPts val="1100"/>
              <a:buFont typeface="Arial"/>
              <a:buNone/>
            </a:pPr>
            <a:r>
              <a:rPr lang="en">
                <a:solidFill>
                  <a:srgbClr val="434343"/>
                </a:solidFill>
              </a:rPr>
              <a:t>		{(</a:t>
            </a:r>
            <a:r>
              <a:rPr lang="en">
                <a:solidFill>
                  <a:srgbClr val="434343"/>
                </a:solidFill>
                <a:highlight>
                  <a:srgbClr val="F4CCCC"/>
                </a:highlight>
              </a:rPr>
              <a:t>red):red’s frequency</a:t>
            </a:r>
            <a:r>
              <a:rPr lang="en">
                <a:solidFill>
                  <a:srgbClr val="434343"/>
                </a:solidFill>
              </a:rPr>
              <a:t>,</a:t>
            </a:r>
            <a:r>
              <a:rPr lang="en">
                <a:solidFill>
                  <a:srgbClr val="434343"/>
                </a:solidFill>
                <a:highlight>
                  <a:srgbClr val="00FFFF"/>
                </a:highlight>
              </a:rPr>
              <a:t> (blue):blue’ frequency</a:t>
            </a:r>
            <a:r>
              <a:rPr lang="en">
                <a:solidFill>
                  <a:srgbClr val="434343"/>
                </a:solidFill>
              </a:rPr>
              <a:t>) </a:t>
            </a:r>
            <a:endParaRPr>
              <a:solidFill>
                <a:srgbClr val="434343"/>
              </a:solidFill>
            </a:endParaRPr>
          </a:p>
        </p:txBody>
      </p:sp>
      <p:pic>
        <p:nvPicPr>
          <p:cNvPr id="354" name="Google Shape;354;p35"/>
          <p:cNvPicPr preferRelativeResize="0"/>
          <p:nvPr/>
        </p:nvPicPr>
        <p:blipFill>
          <a:blip r:embed="rId3">
            <a:alphaModFix/>
          </a:blip>
          <a:stretch>
            <a:fillRect/>
          </a:stretch>
        </p:blipFill>
        <p:spPr>
          <a:xfrm>
            <a:off x="7536298" y="1149812"/>
            <a:ext cx="800399" cy="830313"/>
          </a:xfrm>
          <a:prstGeom prst="rect">
            <a:avLst/>
          </a:prstGeom>
          <a:noFill/>
          <a:ln>
            <a:noFill/>
          </a:ln>
        </p:spPr>
      </p:pic>
      <p:pic>
        <p:nvPicPr>
          <p:cNvPr id="355" name="Google Shape;355;p35"/>
          <p:cNvPicPr preferRelativeResize="0"/>
          <p:nvPr/>
        </p:nvPicPr>
        <p:blipFill>
          <a:blip r:embed="rId4">
            <a:alphaModFix/>
          </a:blip>
          <a:stretch>
            <a:fillRect/>
          </a:stretch>
        </p:blipFill>
        <p:spPr>
          <a:xfrm>
            <a:off x="311700" y="1149800"/>
            <a:ext cx="800399" cy="830326"/>
          </a:xfrm>
          <a:prstGeom prst="rect">
            <a:avLst/>
          </a:prstGeom>
          <a:noFill/>
          <a:ln>
            <a:noFill/>
          </a:ln>
        </p:spPr>
      </p:pic>
      <p:pic>
        <p:nvPicPr>
          <p:cNvPr id="356" name="Google Shape;356;p35"/>
          <p:cNvPicPr preferRelativeResize="0"/>
          <p:nvPr/>
        </p:nvPicPr>
        <p:blipFill rotWithShape="1">
          <a:blip r:embed="rId5">
            <a:alphaModFix/>
          </a:blip>
          <a:srcRect b="38298" l="6422" r="24291" t="22123"/>
          <a:stretch/>
        </p:blipFill>
        <p:spPr>
          <a:xfrm>
            <a:off x="802050" y="2036650"/>
            <a:ext cx="7431602" cy="2830251"/>
          </a:xfrm>
          <a:prstGeom prst="rect">
            <a:avLst/>
          </a:prstGeom>
          <a:noFill/>
          <a:ln>
            <a:noFill/>
          </a:ln>
        </p:spPr>
      </p:pic>
      <p:sp>
        <p:nvSpPr>
          <p:cNvPr id="357" name="Google Shape;357;p3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6"/>
          <p:cNvSpPr txBox="1"/>
          <p:nvPr/>
        </p:nvSpPr>
        <p:spPr>
          <a:xfrm>
            <a:off x="125100" y="771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434343"/>
                </a:solidFill>
                <a:latin typeface="Source Sans Pro"/>
                <a:ea typeface="Source Sans Pro"/>
                <a:cs typeface="Source Sans Pro"/>
                <a:sym typeface="Source Sans Pro"/>
              </a:rPr>
              <a:t>Grid Initialization</a:t>
            </a:r>
            <a:endParaRPr b="1" sz="1800">
              <a:solidFill>
                <a:srgbClr val="434343"/>
              </a:solidFill>
              <a:latin typeface="Source Sans Pro"/>
              <a:ea typeface="Source Sans Pro"/>
              <a:cs typeface="Source Sans Pro"/>
              <a:sym typeface="Source Sans Pro"/>
            </a:endParaRPr>
          </a:p>
        </p:txBody>
      </p:sp>
      <p:pic>
        <p:nvPicPr>
          <p:cNvPr id="363" name="Google Shape;363;p36"/>
          <p:cNvPicPr preferRelativeResize="0"/>
          <p:nvPr/>
        </p:nvPicPr>
        <p:blipFill rotWithShape="1">
          <a:blip r:embed="rId3">
            <a:alphaModFix/>
          </a:blip>
          <a:srcRect b="25607" l="5589" r="62650" t="54701"/>
          <a:stretch/>
        </p:blipFill>
        <p:spPr>
          <a:xfrm>
            <a:off x="175025" y="443161"/>
            <a:ext cx="5181602" cy="2141589"/>
          </a:xfrm>
          <a:prstGeom prst="rect">
            <a:avLst/>
          </a:prstGeom>
          <a:noFill/>
          <a:ln>
            <a:noFill/>
          </a:ln>
        </p:spPr>
      </p:pic>
      <p:sp>
        <p:nvSpPr>
          <p:cNvPr id="364" name="Google Shape;364;p36"/>
          <p:cNvSpPr txBox="1"/>
          <p:nvPr/>
        </p:nvSpPr>
        <p:spPr>
          <a:xfrm>
            <a:off x="5400800" y="0"/>
            <a:ext cx="3875100" cy="17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Source Sans Pro"/>
                <a:ea typeface="Source Sans Pro"/>
                <a:cs typeface="Source Sans Pro"/>
                <a:sym typeface="Source Sans Pro"/>
              </a:rPr>
              <a:t>Color density map: </a:t>
            </a:r>
            <a:endParaRPr b="1"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chemeClr val="dk1"/>
                </a:solidFill>
                <a:latin typeface="Source Sans Pro"/>
                <a:ea typeface="Source Sans Pro"/>
                <a:cs typeface="Source Sans Pro"/>
                <a:sym typeface="Source Sans Pro"/>
              </a:rPr>
              <a:t>{(255,0,0):0.5, (0,255,255):0.5}</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chemeClr val="dk1"/>
                </a:solidFill>
                <a:latin typeface="Source Sans Pro"/>
                <a:ea typeface="Source Sans Pro"/>
                <a:cs typeface="Source Sans Pro"/>
                <a:sym typeface="Source Sans Pro"/>
              </a:rPr>
              <a:t>Keys = [(255,0,0),(0,255,255)] = color</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sz="1800">
                <a:solidFill>
                  <a:schemeClr val="dk1"/>
                </a:solidFill>
                <a:latin typeface="Source Sans Pro"/>
                <a:ea typeface="Source Sans Pro"/>
                <a:cs typeface="Source Sans Pro"/>
                <a:sym typeface="Source Sans Pro"/>
              </a:rPr>
              <a:t>Values = [0.5, 0.5] = </a:t>
            </a:r>
            <a:r>
              <a:rPr lang="en" sz="1800">
                <a:solidFill>
                  <a:schemeClr val="dk1"/>
                </a:solidFill>
                <a:latin typeface="Source Sans Pro"/>
                <a:ea typeface="Source Sans Pro"/>
                <a:cs typeface="Source Sans Pro"/>
                <a:sym typeface="Source Sans Pro"/>
              </a:rPr>
              <a:t>relative</a:t>
            </a:r>
            <a:r>
              <a:rPr lang="en" sz="1800">
                <a:solidFill>
                  <a:schemeClr val="dk1"/>
                </a:solidFill>
                <a:latin typeface="Source Sans Pro"/>
                <a:ea typeface="Source Sans Pro"/>
                <a:cs typeface="Source Sans Pro"/>
                <a:sym typeface="Source Sans Pro"/>
              </a:rPr>
              <a:t> freq.</a:t>
            </a:r>
            <a:endParaRPr sz="1800">
              <a:solidFill>
                <a:schemeClr val="dk1"/>
              </a:solidFill>
              <a:latin typeface="Source Sans Pro"/>
              <a:ea typeface="Source Sans Pro"/>
              <a:cs typeface="Source Sans Pro"/>
              <a:sym typeface="Source Sans Pro"/>
            </a:endParaRPr>
          </a:p>
        </p:txBody>
      </p:sp>
      <p:graphicFrame>
        <p:nvGraphicFramePr>
          <p:cNvPr id="365" name="Google Shape;365;p36"/>
          <p:cNvGraphicFramePr/>
          <p:nvPr/>
        </p:nvGraphicFramePr>
        <p:xfrm>
          <a:off x="578050" y="3194100"/>
          <a:ext cx="3000000" cy="3000000"/>
        </p:xfrm>
        <a:graphic>
          <a:graphicData uri="http://schemas.openxmlformats.org/drawingml/2006/table">
            <a:tbl>
              <a:tblPr>
                <a:noFill/>
                <a:tableStyleId>{AFD5B99F-5135-450F-84DF-2B02E5D3E088}</a:tableStyleId>
              </a:tblPr>
              <a:tblGrid>
                <a:gridCol w="730675"/>
                <a:gridCol w="700525"/>
                <a:gridCol w="742450"/>
              </a:tblGrid>
              <a:tr h="561775">
                <a:tc>
                  <a:txBody>
                    <a:bodyPr/>
                    <a:lstStyle/>
                    <a:p>
                      <a:pPr indent="0" lvl="0" marL="0" rtl="0" algn="l">
                        <a:spcBef>
                          <a:spcPts val="0"/>
                        </a:spcBef>
                        <a:spcAft>
                          <a:spcPts val="0"/>
                        </a:spcAft>
                        <a:buNone/>
                      </a:pPr>
                      <a:r>
                        <a:rPr lang="en">
                          <a:solidFill>
                            <a:srgbClr val="FFFFFF"/>
                          </a:solidFill>
                        </a:rPr>
                        <a:t>(0,0,0)</a:t>
                      </a:r>
                      <a:endParaRPr>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Clr>
                          <a:srgbClr val="000000"/>
                        </a:buClr>
                        <a:buSzPts val="1100"/>
                        <a:buFont typeface="Arial"/>
                        <a:buNone/>
                      </a:pPr>
                      <a:r>
                        <a:rPr lang="en">
                          <a:solidFill>
                            <a:srgbClr val="FFFFFF"/>
                          </a:solidFill>
                        </a:rPr>
                        <a:t>(0,0,0)</a:t>
                      </a:r>
                      <a:endParaRPr/>
                    </a:p>
                  </a:txBody>
                  <a:tcPr marT="91425" marB="91425" marR="91425" marL="91425">
                    <a:solidFill>
                      <a:srgbClr val="000000"/>
                    </a:solidFill>
                  </a:tcPr>
                </a:tc>
                <a:tc>
                  <a:txBody>
                    <a:bodyPr/>
                    <a:lstStyle/>
                    <a:p>
                      <a:pPr indent="0" lvl="0" marL="0" rtl="0" algn="l">
                        <a:spcBef>
                          <a:spcPts val="0"/>
                        </a:spcBef>
                        <a:spcAft>
                          <a:spcPts val="0"/>
                        </a:spcAft>
                        <a:buClr>
                          <a:srgbClr val="000000"/>
                        </a:buClr>
                        <a:buSzPts val="1100"/>
                        <a:buFont typeface="Arial"/>
                        <a:buNone/>
                      </a:pPr>
                      <a:r>
                        <a:rPr lang="en">
                          <a:solidFill>
                            <a:srgbClr val="FFFFFF"/>
                          </a:solidFill>
                        </a:rPr>
                        <a:t>(0,0,0)</a:t>
                      </a:r>
                      <a:endParaRPr/>
                    </a:p>
                  </a:txBody>
                  <a:tcPr marT="91425" marB="91425" marR="91425" marL="91425">
                    <a:solidFill>
                      <a:srgbClr val="000000"/>
                    </a:solidFill>
                  </a:tcPr>
                </a:tc>
              </a:tr>
              <a:tr h="561775">
                <a:tc>
                  <a:txBody>
                    <a:bodyPr/>
                    <a:lstStyle/>
                    <a:p>
                      <a:pPr indent="0" lvl="0" marL="0" rtl="0" algn="l">
                        <a:spcBef>
                          <a:spcPts val="0"/>
                        </a:spcBef>
                        <a:spcAft>
                          <a:spcPts val="0"/>
                        </a:spcAft>
                        <a:buClr>
                          <a:srgbClr val="000000"/>
                        </a:buClr>
                        <a:buSzPts val="1100"/>
                        <a:buFont typeface="Arial"/>
                        <a:buNone/>
                      </a:pPr>
                      <a:r>
                        <a:rPr lang="en">
                          <a:solidFill>
                            <a:srgbClr val="FFFFFF"/>
                          </a:solidFill>
                        </a:rPr>
                        <a:t>(0,0,0)</a:t>
                      </a:r>
                      <a:endParaRPr/>
                    </a:p>
                  </a:txBody>
                  <a:tcPr marT="91425" marB="91425" marR="91425" marL="91425">
                    <a:solidFill>
                      <a:srgbClr val="000000"/>
                    </a:solidFill>
                  </a:tcPr>
                </a:tc>
                <a:tc>
                  <a:txBody>
                    <a:bodyPr/>
                    <a:lstStyle/>
                    <a:p>
                      <a:pPr indent="0" lvl="0" marL="0" rtl="0" algn="l">
                        <a:spcBef>
                          <a:spcPts val="0"/>
                        </a:spcBef>
                        <a:spcAft>
                          <a:spcPts val="0"/>
                        </a:spcAft>
                        <a:buClr>
                          <a:srgbClr val="000000"/>
                        </a:buClr>
                        <a:buSzPts val="1100"/>
                        <a:buFont typeface="Arial"/>
                        <a:buNone/>
                      </a:pPr>
                      <a:r>
                        <a:rPr lang="en">
                          <a:solidFill>
                            <a:srgbClr val="FFFFFF"/>
                          </a:solidFill>
                        </a:rPr>
                        <a:t>(0,0,0)</a:t>
                      </a:r>
                      <a:endParaRPr/>
                    </a:p>
                  </a:txBody>
                  <a:tcPr marT="91425" marB="91425" marR="91425" marL="91425">
                    <a:solidFill>
                      <a:srgbClr val="000000"/>
                    </a:solidFill>
                  </a:tcPr>
                </a:tc>
                <a:tc>
                  <a:txBody>
                    <a:bodyPr/>
                    <a:lstStyle/>
                    <a:p>
                      <a:pPr indent="0" lvl="0" marL="0" rtl="0" algn="l">
                        <a:spcBef>
                          <a:spcPts val="0"/>
                        </a:spcBef>
                        <a:spcAft>
                          <a:spcPts val="0"/>
                        </a:spcAft>
                        <a:buClr>
                          <a:srgbClr val="000000"/>
                        </a:buClr>
                        <a:buSzPts val="1100"/>
                        <a:buFont typeface="Arial"/>
                        <a:buNone/>
                      </a:pPr>
                      <a:r>
                        <a:rPr lang="en">
                          <a:solidFill>
                            <a:srgbClr val="FFFFFF"/>
                          </a:solidFill>
                        </a:rPr>
                        <a:t>(0,0,0)</a:t>
                      </a:r>
                      <a:endParaRPr/>
                    </a:p>
                  </a:txBody>
                  <a:tcPr marT="91425" marB="91425" marR="91425" marL="91425">
                    <a:solidFill>
                      <a:srgbClr val="000000"/>
                    </a:solidFill>
                  </a:tcPr>
                </a:tc>
              </a:tr>
              <a:tr h="561775">
                <a:tc>
                  <a:txBody>
                    <a:bodyPr/>
                    <a:lstStyle/>
                    <a:p>
                      <a:pPr indent="0" lvl="0" marL="0" rtl="0" algn="l">
                        <a:spcBef>
                          <a:spcPts val="0"/>
                        </a:spcBef>
                        <a:spcAft>
                          <a:spcPts val="0"/>
                        </a:spcAft>
                        <a:buClr>
                          <a:srgbClr val="000000"/>
                        </a:buClr>
                        <a:buSzPts val="1100"/>
                        <a:buFont typeface="Arial"/>
                        <a:buNone/>
                      </a:pPr>
                      <a:r>
                        <a:rPr lang="en">
                          <a:solidFill>
                            <a:srgbClr val="FFFFFF"/>
                          </a:solidFill>
                        </a:rPr>
                        <a:t>(0,0,0)</a:t>
                      </a:r>
                      <a:endParaRPr/>
                    </a:p>
                  </a:txBody>
                  <a:tcPr marT="91425" marB="91425" marR="91425" marL="91425">
                    <a:solidFill>
                      <a:srgbClr val="000000"/>
                    </a:solidFill>
                  </a:tcPr>
                </a:tc>
                <a:tc>
                  <a:txBody>
                    <a:bodyPr/>
                    <a:lstStyle/>
                    <a:p>
                      <a:pPr indent="0" lvl="0" marL="0" rtl="0" algn="l">
                        <a:spcBef>
                          <a:spcPts val="0"/>
                        </a:spcBef>
                        <a:spcAft>
                          <a:spcPts val="0"/>
                        </a:spcAft>
                        <a:buClr>
                          <a:srgbClr val="000000"/>
                        </a:buClr>
                        <a:buSzPts val="1100"/>
                        <a:buFont typeface="Arial"/>
                        <a:buNone/>
                      </a:pPr>
                      <a:r>
                        <a:rPr lang="en">
                          <a:solidFill>
                            <a:srgbClr val="FFFFFF"/>
                          </a:solidFill>
                        </a:rPr>
                        <a:t>(0,0,0)</a:t>
                      </a:r>
                      <a:endParaRPr/>
                    </a:p>
                  </a:txBody>
                  <a:tcPr marT="91425" marB="91425" marR="91425" marL="91425">
                    <a:solidFill>
                      <a:srgbClr val="000000"/>
                    </a:solidFill>
                  </a:tcPr>
                </a:tc>
                <a:tc>
                  <a:txBody>
                    <a:bodyPr/>
                    <a:lstStyle/>
                    <a:p>
                      <a:pPr indent="0" lvl="0" marL="0" rtl="0" algn="l">
                        <a:spcBef>
                          <a:spcPts val="0"/>
                        </a:spcBef>
                        <a:spcAft>
                          <a:spcPts val="0"/>
                        </a:spcAft>
                        <a:buClr>
                          <a:srgbClr val="000000"/>
                        </a:buClr>
                        <a:buSzPts val="1100"/>
                        <a:buFont typeface="Arial"/>
                        <a:buNone/>
                      </a:pPr>
                      <a:r>
                        <a:rPr lang="en">
                          <a:solidFill>
                            <a:srgbClr val="FFFFFF"/>
                          </a:solidFill>
                        </a:rPr>
                        <a:t>(0,0,0)</a:t>
                      </a:r>
                      <a:endParaRPr/>
                    </a:p>
                  </a:txBody>
                  <a:tcPr marT="91425" marB="91425" marR="91425" marL="91425">
                    <a:solidFill>
                      <a:srgbClr val="000000"/>
                    </a:solidFill>
                  </a:tcPr>
                </a:tc>
              </a:tr>
            </a:tbl>
          </a:graphicData>
        </a:graphic>
      </p:graphicFrame>
      <p:graphicFrame>
        <p:nvGraphicFramePr>
          <p:cNvPr id="366" name="Google Shape;366;p36"/>
          <p:cNvGraphicFramePr/>
          <p:nvPr/>
        </p:nvGraphicFramePr>
        <p:xfrm>
          <a:off x="3336650" y="3194100"/>
          <a:ext cx="3000000" cy="3000000"/>
        </p:xfrm>
        <a:graphic>
          <a:graphicData uri="http://schemas.openxmlformats.org/drawingml/2006/table">
            <a:tbl>
              <a:tblPr>
                <a:noFill/>
                <a:tableStyleId>{AFD5B99F-5135-450F-84DF-2B02E5D3E088}</a:tableStyleId>
              </a:tblPr>
              <a:tblGrid>
                <a:gridCol w="767625"/>
                <a:gridCol w="735950"/>
                <a:gridCol w="780000"/>
              </a:tblGrid>
              <a:tr h="561775">
                <a:tc>
                  <a:txBody>
                    <a:bodyPr/>
                    <a:lstStyle/>
                    <a:p>
                      <a:pPr indent="0" lvl="0" marL="0" rtl="0" algn="l">
                        <a:spcBef>
                          <a:spcPts val="0"/>
                        </a:spcBef>
                        <a:spcAft>
                          <a:spcPts val="0"/>
                        </a:spcAft>
                        <a:buNone/>
                      </a:pPr>
                      <a:r>
                        <a:rPr lang="en">
                          <a:solidFill>
                            <a:srgbClr val="000000"/>
                          </a:solidFill>
                        </a:rPr>
                        <a:t>(alive!)</a:t>
                      </a:r>
                      <a:endParaRPr>
                        <a:solidFill>
                          <a:srgbClr val="000000"/>
                        </a:solidFill>
                      </a:endParaRPr>
                    </a:p>
                  </a:txBody>
                  <a:tcPr marT="91425" marB="91425" marR="91425" marL="91425">
                    <a:solidFill>
                      <a:srgbClr val="FFFFFF"/>
                    </a:solidFill>
                  </a:tcPr>
                </a:tc>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r>
              <a:tr h="561775">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000000"/>
                          </a:solidFill>
                        </a:rPr>
                        <a:t>(alive!)</a:t>
                      </a:r>
                      <a:endParaRPr/>
                    </a:p>
                  </a:txBody>
                  <a:tcPr marT="91425" marB="91425" marR="91425" marL="91425">
                    <a:solidFill>
                      <a:srgbClr val="FFFFFF"/>
                    </a:solidFill>
                  </a:tcPr>
                </a:tc>
              </a:tr>
              <a:tr h="561775">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c>
                  <a:txBody>
                    <a:bodyPr/>
                    <a:lstStyle/>
                    <a:p>
                      <a:pPr indent="0" lvl="0" marL="0" rtl="0" algn="l">
                        <a:spcBef>
                          <a:spcPts val="0"/>
                        </a:spcBef>
                        <a:spcAft>
                          <a:spcPts val="0"/>
                        </a:spcAft>
                        <a:buNone/>
                      </a:pPr>
                      <a:r>
                        <a:rPr lang="en" sz="1200">
                          <a:solidFill>
                            <a:srgbClr val="000000"/>
                          </a:solidFill>
                        </a:rPr>
                        <a:t>(alive!)</a:t>
                      </a:r>
                      <a:endParaRPr sz="1200"/>
                    </a:p>
                  </a:txBody>
                  <a:tcPr marT="91425" marB="91425" marR="91425" marL="91425">
                    <a:solidFill>
                      <a:srgbClr val="FFFFFF"/>
                    </a:solidFill>
                  </a:tcPr>
                </a:tc>
                <a:tc>
                  <a:txBody>
                    <a:bodyPr/>
                    <a:lstStyle/>
                    <a:p>
                      <a:pPr indent="0" lvl="0" marL="0" rtl="0" algn="l">
                        <a:spcBef>
                          <a:spcPts val="0"/>
                        </a:spcBef>
                        <a:spcAft>
                          <a:spcPts val="0"/>
                        </a:spcAft>
                        <a:buNone/>
                      </a:pPr>
                      <a:r>
                        <a:rPr lang="en">
                          <a:solidFill>
                            <a:srgbClr val="000000"/>
                          </a:solidFill>
                        </a:rPr>
                        <a:t>(alive!)</a:t>
                      </a:r>
                      <a:endParaRPr/>
                    </a:p>
                  </a:txBody>
                  <a:tcPr marT="91425" marB="91425" marR="91425" marL="91425">
                    <a:solidFill>
                      <a:srgbClr val="FFFFFF"/>
                    </a:solidFill>
                  </a:tcPr>
                </a:tc>
              </a:tr>
            </a:tbl>
          </a:graphicData>
        </a:graphic>
      </p:graphicFrame>
      <p:graphicFrame>
        <p:nvGraphicFramePr>
          <p:cNvPr id="367" name="Google Shape;367;p36"/>
          <p:cNvGraphicFramePr/>
          <p:nvPr/>
        </p:nvGraphicFramePr>
        <p:xfrm>
          <a:off x="6452850" y="3122450"/>
          <a:ext cx="3000000" cy="3000000"/>
        </p:xfrm>
        <a:graphic>
          <a:graphicData uri="http://schemas.openxmlformats.org/drawingml/2006/table">
            <a:tbl>
              <a:tblPr>
                <a:noFill/>
                <a:tableStyleId>{AFD5B99F-5135-450F-84DF-2B02E5D3E088}</a:tableStyleId>
              </a:tblPr>
              <a:tblGrid>
                <a:gridCol w="730675"/>
                <a:gridCol w="700525"/>
                <a:gridCol w="742450"/>
              </a:tblGrid>
              <a:tr h="561775">
                <a:tc>
                  <a:txBody>
                    <a:bodyPr/>
                    <a:lstStyle/>
                    <a:p>
                      <a:pPr indent="0" lvl="0" marL="0" rtl="0" algn="l">
                        <a:spcBef>
                          <a:spcPts val="0"/>
                        </a:spcBef>
                        <a:spcAft>
                          <a:spcPts val="0"/>
                        </a:spcAft>
                        <a:buNone/>
                      </a:pPr>
                      <a:r>
                        <a:rPr lang="en">
                          <a:solidFill>
                            <a:srgbClr val="FFFFFF"/>
                          </a:solidFill>
                        </a:rPr>
                        <a:t>(255,0,0) </a:t>
                      </a:r>
                      <a:endParaRPr>
                        <a:solidFill>
                          <a:srgbClr val="FFFFFF"/>
                        </a:solidFill>
                      </a:endParaRPr>
                    </a:p>
                  </a:txBody>
                  <a:tcPr marT="91425" marB="91425" marR="91425" marL="91425">
                    <a:solidFill>
                      <a:srgbClr val="FF0000"/>
                    </a:solidFill>
                  </a:tcPr>
                </a:tc>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r>
              <a:tr h="561775">
                <a:tc>
                  <a:txBody>
                    <a:bodyPr/>
                    <a:lstStyle/>
                    <a:p>
                      <a:pPr indent="0" lvl="0" marL="0" rtl="0" algn="l">
                        <a:spcBef>
                          <a:spcPts val="0"/>
                        </a:spcBef>
                        <a:spcAft>
                          <a:spcPts val="0"/>
                        </a:spcAft>
                        <a:buNone/>
                      </a:pPr>
                      <a:r>
                        <a:rPr lang="en">
                          <a:solidFill>
                            <a:srgbClr val="FFFFFF"/>
                          </a:solidFill>
                        </a:rPr>
                        <a:t>(0,0,0)</a:t>
                      </a:r>
                      <a:endParaRPr>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FFFFFF"/>
                          </a:solidFill>
                        </a:rPr>
                        <a:t>(0,0,0)</a:t>
                      </a:r>
                      <a:endParaRPr>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000000"/>
                          </a:solidFill>
                        </a:rPr>
                        <a:t>(0,255,255)</a:t>
                      </a:r>
                      <a:endParaRPr>
                        <a:solidFill>
                          <a:srgbClr val="000000"/>
                        </a:solidFill>
                      </a:endParaRPr>
                    </a:p>
                  </a:txBody>
                  <a:tcPr marT="91425" marB="91425" marR="91425" marL="91425">
                    <a:solidFill>
                      <a:srgbClr val="00FFFF"/>
                    </a:solidFill>
                  </a:tcPr>
                </a:tc>
              </a:tr>
              <a:tr h="561775">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000000"/>
                          </a:solidFill>
                        </a:rPr>
                        <a:t>(0,255,255)</a:t>
                      </a:r>
                      <a:endParaRPr>
                        <a:solidFill>
                          <a:srgbClr val="000000"/>
                        </a:solidFill>
                      </a:endParaRPr>
                    </a:p>
                  </a:txBody>
                  <a:tcPr marT="91425" marB="91425" marR="91425" marL="91425">
                    <a:solidFill>
                      <a:srgbClr val="00FFFF"/>
                    </a:solidFill>
                  </a:tcPr>
                </a:tc>
                <a:tc>
                  <a:txBody>
                    <a:bodyPr/>
                    <a:lstStyle/>
                    <a:p>
                      <a:pPr indent="0" lvl="0" marL="0" rtl="0" algn="l">
                        <a:spcBef>
                          <a:spcPts val="0"/>
                        </a:spcBef>
                        <a:spcAft>
                          <a:spcPts val="0"/>
                        </a:spcAft>
                        <a:buNone/>
                      </a:pPr>
                      <a:r>
                        <a:rPr lang="en">
                          <a:solidFill>
                            <a:srgbClr val="FFFFFF"/>
                          </a:solidFill>
                        </a:rPr>
                        <a:t>(255,0,0)</a:t>
                      </a:r>
                      <a:endParaRPr>
                        <a:solidFill>
                          <a:srgbClr val="FFFFFF"/>
                        </a:solidFill>
                      </a:endParaRPr>
                    </a:p>
                  </a:txBody>
                  <a:tcPr marT="91425" marB="91425" marR="91425" marL="91425">
                    <a:solidFill>
                      <a:srgbClr val="FF0000"/>
                    </a:solidFill>
                  </a:tcPr>
                </a:tc>
              </a:tr>
            </a:tbl>
          </a:graphicData>
        </a:graphic>
      </p:graphicFrame>
      <p:sp>
        <p:nvSpPr>
          <p:cNvPr id="368" name="Google Shape;368;p36"/>
          <p:cNvSpPr/>
          <p:nvPr/>
        </p:nvSpPr>
        <p:spPr>
          <a:xfrm>
            <a:off x="2915313" y="3962663"/>
            <a:ext cx="257700" cy="1482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 name="Google Shape;369;p36"/>
          <p:cNvSpPr/>
          <p:nvPr/>
        </p:nvSpPr>
        <p:spPr>
          <a:xfrm>
            <a:off x="5852713" y="3962663"/>
            <a:ext cx="257700" cy="1482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 name="Google Shape;370;p36"/>
          <p:cNvSpPr txBox="1"/>
          <p:nvPr/>
        </p:nvSpPr>
        <p:spPr>
          <a:xfrm>
            <a:off x="6172400" y="2584750"/>
            <a:ext cx="2756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Source Sans Pro"/>
                <a:ea typeface="Source Sans Pro"/>
                <a:cs typeface="Source Sans Pro"/>
                <a:sym typeface="Source Sans Pro"/>
              </a:rPr>
              <a:t>F</a:t>
            </a:r>
            <a:r>
              <a:rPr lang="en">
                <a:solidFill>
                  <a:schemeClr val="dk1"/>
                </a:solidFill>
                <a:latin typeface="Source Sans Pro"/>
                <a:ea typeface="Source Sans Pro"/>
                <a:cs typeface="Source Sans Pro"/>
                <a:sym typeface="Source Sans Pro"/>
              </a:rPr>
              <a:t>rom colors random choose </a:t>
            </a:r>
            <a:r>
              <a:rPr lang="en">
                <a:solidFill>
                  <a:schemeClr val="dk1"/>
                </a:solidFill>
                <a:latin typeface="Source Sans Pro"/>
                <a:ea typeface="Source Sans Pro"/>
                <a:cs typeface="Source Sans Pro"/>
                <a:sym typeface="Source Sans Pro"/>
              </a:rPr>
              <a:t>based</a:t>
            </a:r>
            <a:r>
              <a:rPr lang="en">
                <a:solidFill>
                  <a:schemeClr val="dk1"/>
                </a:solidFill>
                <a:latin typeface="Source Sans Pro"/>
                <a:ea typeface="Source Sans Pro"/>
                <a:cs typeface="Source Sans Pro"/>
                <a:sym typeface="Source Sans Pro"/>
              </a:rPr>
              <a:t> off relative frequency </a:t>
            </a:r>
            <a:endParaRPr>
              <a:solidFill>
                <a:schemeClr val="dk1"/>
              </a:solidFill>
              <a:latin typeface="Source Sans Pro"/>
              <a:ea typeface="Source Sans Pro"/>
              <a:cs typeface="Source Sans Pro"/>
              <a:sym typeface="Source Sans Pro"/>
            </a:endParaRPr>
          </a:p>
        </p:txBody>
      </p:sp>
      <p:sp>
        <p:nvSpPr>
          <p:cNvPr id="371" name="Google Shape;371;p36"/>
          <p:cNvSpPr txBox="1"/>
          <p:nvPr/>
        </p:nvSpPr>
        <p:spPr>
          <a:xfrm>
            <a:off x="517900" y="29052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Initialize blank</a:t>
            </a:r>
            <a:endParaRPr sz="1800">
              <a:solidFill>
                <a:srgbClr val="434343"/>
              </a:solidFill>
              <a:latin typeface="Source Sans Pro"/>
              <a:ea typeface="Source Sans Pro"/>
              <a:cs typeface="Source Sans Pro"/>
              <a:sym typeface="Source Sans Pro"/>
            </a:endParaRPr>
          </a:p>
        </p:txBody>
      </p:sp>
      <p:sp>
        <p:nvSpPr>
          <p:cNvPr id="372" name="Google Shape;372;p36"/>
          <p:cNvSpPr txBox="1"/>
          <p:nvPr/>
        </p:nvSpPr>
        <p:spPr>
          <a:xfrm>
            <a:off x="3281900" y="2859750"/>
            <a:ext cx="288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Overall density = 0.44 &gt; (rand 0-1)</a:t>
            </a:r>
            <a:endParaRPr>
              <a:solidFill>
                <a:schemeClr val="dk1"/>
              </a:solidFill>
              <a:latin typeface="Source Sans Pro"/>
              <a:ea typeface="Source Sans Pro"/>
              <a:cs typeface="Source Sans Pro"/>
              <a:sym typeface="Source Sans Pro"/>
            </a:endParaRPr>
          </a:p>
        </p:txBody>
      </p:sp>
      <p:sp>
        <p:nvSpPr>
          <p:cNvPr id="373" name="Google Shape;373;p3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7"/>
          <p:cNvSpPr txBox="1"/>
          <p:nvPr>
            <p:ph type="title"/>
          </p:nvPr>
        </p:nvSpPr>
        <p:spPr>
          <a:xfrm>
            <a:off x="311700" y="17727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000"/>
              <a:t>Calling the grid function and seeing </a:t>
            </a:r>
            <a:r>
              <a:rPr lang="en" sz="2000"/>
              <a:t>initial</a:t>
            </a:r>
            <a:r>
              <a:rPr lang="en" sz="2000"/>
              <a:t> starting grid looks like thus far </a:t>
            </a:r>
            <a:endParaRPr sz="2000"/>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pic>
        <p:nvPicPr>
          <p:cNvPr id="379" name="Google Shape;379;p37"/>
          <p:cNvPicPr preferRelativeResize="0"/>
          <p:nvPr/>
        </p:nvPicPr>
        <p:blipFill rotWithShape="1">
          <a:blip r:embed="rId3">
            <a:alphaModFix/>
          </a:blip>
          <a:srcRect b="24117" l="7045" r="41189" t="16930"/>
          <a:stretch/>
        </p:blipFill>
        <p:spPr>
          <a:xfrm>
            <a:off x="2509975" y="1806300"/>
            <a:ext cx="4124052" cy="3131250"/>
          </a:xfrm>
          <a:prstGeom prst="rect">
            <a:avLst/>
          </a:prstGeom>
          <a:noFill/>
          <a:ln>
            <a:noFill/>
          </a:ln>
        </p:spPr>
      </p:pic>
      <p:pic>
        <p:nvPicPr>
          <p:cNvPr id="380" name="Google Shape;380;p37"/>
          <p:cNvPicPr preferRelativeResize="0"/>
          <p:nvPr/>
        </p:nvPicPr>
        <p:blipFill rotWithShape="1">
          <a:blip r:embed="rId4">
            <a:alphaModFix/>
          </a:blip>
          <a:srcRect b="3032" l="5555" r="62179" t="89722"/>
          <a:stretch/>
        </p:blipFill>
        <p:spPr>
          <a:xfrm>
            <a:off x="1756000" y="800675"/>
            <a:ext cx="5632002" cy="873999"/>
          </a:xfrm>
          <a:prstGeom prst="rect">
            <a:avLst/>
          </a:prstGeom>
          <a:noFill/>
          <a:ln>
            <a:noFill/>
          </a:ln>
        </p:spPr>
      </p:pic>
      <p:pic>
        <p:nvPicPr>
          <p:cNvPr id="381" name="Google Shape;381;p37"/>
          <p:cNvPicPr preferRelativeResize="0"/>
          <p:nvPr/>
        </p:nvPicPr>
        <p:blipFill rotWithShape="1">
          <a:blip r:embed="rId5">
            <a:alphaModFix/>
          </a:blip>
          <a:srcRect b="8554" l="34478" r="46674" t="62967"/>
          <a:stretch/>
        </p:blipFill>
        <p:spPr>
          <a:xfrm>
            <a:off x="2817075" y="2755775"/>
            <a:ext cx="2032574" cy="2027274"/>
          </a:xfrm>
          <a:prstGeom prst="rect">
            <a:avLst/>
          </a:prstGeom>
          <a:noFill/>
          <a:ln>
            <a:noFill/>
          </a:ln>
        </p:spPr>
      </p:pic>
      <p:sp>
        <p:nvSpPr>
          <p:cNvPr id="382" name="Google Shape;382;p3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Some things to note and limitations</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sp>
        <p:nvSpPr>
          <p:cNvPr id="388" name="Google Shape;388;p38"/>
          <p:cNvSpPr txBox="1"/>
          <p:nvPr>
            <p:ph idx="1" type="body"/>
          </p:nvPr>
        </p:nvSpPr>
        <p:spPr>
          <a:xfrm>
            <a:off x="311700" y="1152475"/>
            <a:ext cx="8520600" cy="990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Char char="●"/>
            </a:pPr>
            <a:r>
              <a:rPr lang="en">
                <a:solidFill>
                  <a:srgbClr val="434343"/>
                </a:solidFill>
              </a:rPr>
              <a:t>Error prone </a:t>
            </a:r>
            <a:endParaRPr>
              <a:solidFill>
                <a:srgbClr val="434343"/>
              </a:solidFill>
            </a:endParaRPr>
          </a:p>
          <a:p>
            <a:pPr indent="-342900" lvl="0" marL="457200" rtl="0" algn="l">
              <a:spcBef>
                <a:spcPts val="0"/>
              </a:spcBef>
              <a:spcAft>
                <a:spcPts val="0"/>
              </a:spcAft>
              <a:buClr>
                <a:srgbClr val="434343"/>
              </a:buClr>
              <a:buSzPts val="1800"/>
              <a:buChar char="●"/>
            </a:pPr>
            <a:r>
              <a:rPr lang="en">
                <a:solidFill>
                  <a:srgbClr val="434343"/>
                </a:solidFill>
              </a:rPr>
              <a:t>Because there is a lot of freedom to make the simulation as complicated &amp; could end up being really computationally intense</a:t>
            </a:r>
            <a:endParaRPr/>
          </a:p>
          <a:p>
            <a:pPr indent="0" lvl="0" marL="0" rtl="0" algn="l">
              <a:spcBef>
                <a:spcPts val="1600"/>
              </a:spcBef>
              <a:spcAft>
                <a:spcPts val="1600"/>
              </a:spcAft>
              <a:buNone/>
            </a:pPr>
            <a:r>
              <a:t/>
            </a:r>
            <a:endParaRPr/>
          </a:p>
        </p:txBody>
      </p:sp>
      <p:sp>
        <p:nvSpPr>
          <p:cNvPr id="389" name="Google Shape;389;p3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Phase 2 - Introducing Fitness Calculation, Mutations, and Inheritance to Simulation</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sp>
        <p:nvSpPr>
          <p:cNvPr id="395" name="Google Shape;395;p39"/>
          <p:cNvSpPr/>
          <p:nvPr/>
        </p:nvSpPr>
        <p:spPr>
          <a:xfrm>
            <a:off x="311700" y="2317881"/>
            <a:ext cx="2517900" cy="186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ans Pro"/>
                <a:ea typeface="Source Sans Pro"/>
                <a:cs typeface="Source Sans Pro"/>
                <a:sym typeface="Source Sans Pro"/>
              </a:rPr>
              <a:t>Updating color density map {color:density}</a:t>
            </a:r>
            <a:endParaRPr sz="1800">
              <a:solidFill>
                <a:schemeClr val="lt1"/>
              </a:solidFill>
              <a:latin typeface="Source Sans Pro"/>
              <a:ea typeface="Source Sans Pro"/>
              <a:cs typeface="Source Sans Pro"/>
              <a:sym typeface="Source Sans Pro"/>
            </a:endParaRPr>
          </a:p>
        </p:txBody>
      </p:sp>
      <p:sp>
        <p:nvSpPr>
          <p:cNvPr id="396" name="Google Shape;396;p39"/>
          <p:cNvSpPr/>
          <p:nvPr/>
        </p:nvSpPr>
        <p:spPr>
          <a:xfrm>
            <a:off x="3220850" y="2317881"/>
            <a:ext cx="2517900" cy="186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ans Pro"/>
                <a:ea typeface="Source Sans Pro"/>
                <a:cs typeface="Source Sans Pro"/>
                <a:sym typeface="Source Sans Pro"/>
              </a:rPr>
              <a:t>Fitness, weighted sums, and hybrid inheritance </a:t>
            </a:r>
            <a:endParaRPr sz="1800">
              <a:solidFill>
                <a:schemeClr val="lt1"/>
              </a:solidFill>
              <a:latin typeface="Source Sans Pro"/>
              <a:ea typeface="Source Sans Pro"/>
              <a:cs typeface="Source Sans Pro"/>
              <a:sym typeface="Source Sans Pro"/>
            </a:endParaRPr>
          </a:p>
        </p:txBody>
      </p:sp>
      <p:sp>
        <p:nvSpPr>
          <p:cNvPr id="397" name="Google Shape;397;p39"/>
          <p:cNvSpPr/>
          <p:nvPr/>
        </p:nvSpPr>
        <p:spPr>
          <a:xfrm>
            <a:off x="6130000" y="2409481"/>
            <a:ext cx="2517900" cy="186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ans Pro"/>
                <a:ea typeface="Source Sans Pro"/>
                <a:cs typeface="Source Sans Pro"/>
                <a:sym typeface="Source Sans Pro"/>
              </a:rPr>
              <a:t>Mutations</a:t>
            </a:r>
            <a:endParaRPr sz="1800">
              <a:solidFill>
                <a:schemeClr val="lt1"/>
              </a:solidFill>
              <a:latin typeface="Source Sans Pro"/>
              <a:ea typeface="Source Sans Pro"/>
              <a:cs typeface="Source Sans Pro"/>
              <a:sym typeface="Source Sans Pro"/>
            </a:endParaRPr>
          </a:p>
        </p:txBody>
      </p:sp>
      <p:sp>
        <p:nvSpPr>
          <p:cNvPr id="398" name="Google Shape;398;p3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0"/>
          <p:cNvSpPr txBox="1"/>
          <p:nvPr>
            <p:ph idx="1" type="body"/>
          </p:nvPr>
        </p:nvSpPr>
        <p:spPr>
          <a:xfrm>
            <a:off x="2829600" y="135200"/>
            <a:ext cx="6002700" cy="186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595959"/>
              </a:buClr>
              <a:buSzPts val="1800"/>
              <a:buChar char="●"/>
            </a:pPr>
            <a:r>
              <a:rPr lang="en">
                <a:solidFill>
                  <a:srgbClr val="595959"/>
                </a:solidFill>
              </a:rPr>
              <a:t>Initialization step: dictionary that kept track of each allele and their relative frequency. </a:t>
            </a:r>
            <a:endParaRPr>
              <a:solidFill>
                <a:srgbClr val="595959"/>
              </a:solidFill>
            </a:endParaRPr>
          </a:p>
          <a:p>
            <a:pPr indent="-342900" lvl="0" marL="457200" rtl="0" algn="l">
              <a:spcBef>
                <a:spcPts val="0"/>
              </a:spcBef>
              <a:spcAft>
                <a:spcPts val="0"/>
              </a:spcAft>
              <a:buClr>
                <a:srgbClr val="595959"/>
              </a:buClr>
              <a:buSzPts val="1800"/>
              <a:buChar char="●"/>
            </a:pPr>
            <a:r>
              <a:rPr lang="en">
                <a:solidFill>
                  <a:srgbClr val="595959"/>
                </a:solidFill>
              </a:rPr>
              <a:t>As we iterate through generations, we need to keep a tally of how these relative frequencies change over time. The less frequent you show up, the less “fit” you are. </a:t>
            </a:r>
            <a:endParaRPr>
              <a:solidFill>
                <a:srgbClr val="595959"/>
              </a:solidFill>
            </a:endParaRPr>
          </a:p>
          <a:p>
            <a:pPr indent="0" lvl="0" marL="0" rtl="0" algn="l">
              <a:spcBef>
                <a:spcPts val="1600"/>
              </a:spcBef>
              <a:spcAft>
                <a:spcPts val="0"/>
              </a:spcAft>
              <a:buClr>
                <a:schemeClr val="dk2"/>
              </a:buClr>
              <a:buSzPts val="1100"/>
              <a:buFont typeface="Arial"/>
              <a:buNone/>
            </a:pPr>
            <a:r>
              <a:t/>
            </a:r>
            <a:endParaRPr>
              <a:solidFill>
                <a:srgbClr val="595959"/>
              </a:solidFill>
            </a:endParaRPr>
          </a:p>
          <a:p>
            <a:pPr indent="0" lvl="0" marL="0" rtl="0" algn="l">
              <a:spcBef>
                <a:spcPts val="1600"/>
              </a:spcBef>
              <a:spcAft>
                <a:spcPts val="1600"/>
              </a:spcAft>
              <a:buNone/>
            </a:pPr>
            <a:r>
              <a:t/>
            </a:r>
            <a:endParaRPr>
              <a:solidFill>
                <a:srgbClr val="595959"/>
              </a:solidFill>
            </a:endParaRPr>
          </a:p>
        </p:txBody>
      </p:sp>
      <p:sp>
        <p:nvSpPr>
          <p:cNvPr id="404" name="Google Shape;404;p40"/>
          <p:cNvSpPr/>
          <p:nvPr/>
        </p:nvSpPr>
        <p:spPr>
          <a:xfrm>
            <a:off x="311700" y="211406"/>
            <a:ext cx="2517900" cy="186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ans Pro"/>
                <a:ea typeface="Source Sans Pro"/>
                <a:cs typeface="Source Sans Pro"/>
                <a:sym typeface="Source Sans Pro"/>
              </a:rPr>
              <a:t>Updating color density map {color:density}</a:t>
            </a:r>
            <a:endParaRPr sz="1800">
              <a:solidFill>
                <a:schemeClr val="lt1"/>
              </a:solidFill>
              <a:latin typeface="Source Sans Pro"/>
              <a:ea typeface="Source Sans Pro"/>
              <a:cs typeface="Source Sans Pro"/>
              <a:sym typeface="Source Sans Pro"/>
            </a:endParaRPr>
          </a:p>
        </p:txBody>
      </p:sp>
      <p:sp>
        <p:nvSpPr>
          <p:cNvPr id="405" name="Google Shape;405;p40"/>
          <p:cNvSpPr/>
          <p:nvPr/>
        </p:nvSpPr>
        <p:spPr>
          <a:xfrm>
            <a:off x="3835588" y="3956750"/>
            <a:ext cx="1352700" cy="2799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 name="Google Shape;406;p40"/>
          <p:cNvSpPr txBox="1"/>
          <p:nvPr/>
        </p:nvSpPr>
        <p:spPr>
          <a:xfrm>
            <a:off x="311700" y="2329613"/>
            <a:ext cx="310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a:t>
            </a:r>
            <a:r>
              <a:rPr lang="en" sz="1800">
                <a:solidFill>
                  <a:srgbClr val="434343"/>
                </a:solidFill>
                <a:highlight>
                  <a:srgbClr val="F4CCCC"/>
                </a:highlight>
                <a:latin typeface="Source Sans Pro"/>
                <a:ea typeface="Source Sans Pro"/>
                <a:cs typeface="Source Sans Pro"/>
                <a:sym typeface="Source Sans Pro"/>
              </a:rPr>
              <a:t> (255,0,0):0.5</a:t>
            </a:r>
            <a:r>
              <a:rPr lang="en" sz="1800">
                <a:solidFill>
                  <a:srgbClr val="434343"/>
                </a:solidFill>
                <a:latin typeface="Source Sans Pro"/>
                <a:ea typeface="Source Sans Pro"/>
                <a:cs typeface="Source Sans Pro"/>
                <a:sym typeface="Source Sans Pro"/>
              </a:rPr>
              <a:t>, </a:t>
            </a:r>
            <a:r>
              <a:rPr lang="en" sz="1800">
                <a:solidFill>
                  <a:srgbClr val="434343"/>
                </a:solidFill>
                <a:highlight>
                  <a:srgbClr val="00FFFF"/>
                </a:highlight>
                <a:latin typeface="Source Sans Pro"/>
                <a:ea typeface="Source Sans Pro"/>
                <a:cs typeface="Source Sans Pro"/>
                <a:sym typeface="Source Sans Pro"/>
              </a:rPr>
              <a:t>(0,255,255):0.5</a:t>
            </a:r>
            <a:r>
              <a:rPr lang="en" sz="1800">
                <a:solidFill>
                  <a:srgbClr val="434343"/>
                </a:solidFill>
                <a:latin typeface="Source Sans Pro"/>
                <a:ea typeface="Source Sans Pro"/>
                <a:cs typeface="Source Sans Pro"/>
                <a:sym typeface="Source Sans Pro"/>
              </a:rPr>
              <a:t>} </a:t>
            </a:r>
            <a:endParaRPr sz="1800">
              <a:solidFill>
                <a:srgbClr val="434343"/>
              </a:solidFill>
              <a:latin typeface="Source Sans Pro"/>
              <a:ea typeface="Source Sans Pro"/>
              <a:cs typeface="Source Sans Pro"/>
              <a:sym typeface="Source Sans Pro"/>
            </a:endParaRPr>
          </a:p>
        </p:txBody>
      </p:sp>
      <p:sp>
        <p:nvSpPr>
          <p:cNvPr id="407" name="Google Shape;407;p40"/>
          <p:cNvSpPr txBox="1"/>
          <p:nvPr/>
        </p:nvSpPr>
        <p:spPr>
          <a:xfrm>
            <a:off x="5753275" y="2679825"/>
            <a:ext cx="198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434343"/>
                </a:solidFill>
                <a:latin typeface="Source Sans Pro"/>
                <a:ea typeface="Source Sans Pro"/>
                <a:cs typeface="Source Sans Pro"/>
                <a:sym typeface="Source Sans Pro"/>
              </a:rPr>
              <a:t>Gen 2 </a:t>
            </a:r>
            <a:r>
              <a:rPr lang="en" sz="1800">
                <a:solidFill>
                  <a:srgbClr val="434343"/>
                </a:solidFill>
                <a:latin typeface="Source Sans Pro"/>
                <a:ea typeface="Source Sans Pro"/>
                <a:cs typeface="Source Sans Pro"/>
                <a:sym typeface="Source Sans Pro"/>
              </a:rPr>
              <a:t>Children</a:t>
            </a:r>
            <a:endParaRPr sz="1800">
              <a:solidFill>
                <a:srgbClr val="434343"/>
              </a:solidFill>
              <a:latin typeface="Source Sans Pro"/>
              <a:ea typeface="Source Sans Pro"/>
              <a:cs typeface="Source Sans Pro"/>
              <a:sym typeface="Source Sans Pro"/>
            </a:endParaRPr>
          </a:p>
        </p:txBody>
      </p:sp>
      <p:sp>
        <p:nvSpPr>
          <p:cNvPr id="408" name="Google Shape;408;p40"/>
          <p:cNvSpPr txBox="1"/>
          <p:nvPr/>
        </p:nvSpPr>
        <p:spPr>
          <a:xfrm>
            <a:off x="483825" y="2603625"/>
            <a:ext cx="198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434343"/>
                </a:solidFill>
                <a:latin typeface="Source Sans Pro"/>
                <a:ea typeface="Source Sans Pro"/>
                <a:cs typeface="Source Sans Pro"/>
                <a:sym typeface="Source Sans Pro"/>
              </a:rPr>
              <a:t>Gen 1 </a:t>
            </a:r>
            <a:r>
              <a:rPr lang="en" sz="1800">
                <a:solidFill>
                  <a:srgbClr val="434343"/>
                </a:solidFill>
                <a:latin typeface="Source Sans Pro"/>
                <a:ea typeface="Source Sans Pro"/>
                <a:cs typeface="Source Sans Pro"/>
                <a:sym typeface="Source Sans Pro"/>
              </a:rPr>
              <a:t>Parents</a:t>
            </a:r>
            <a:endParaRPr sz="1800">
              <a:solidFill>
                <a:srgbClr val="434343"/>
              </a:solidFill>
              <a:latin typeface="Source Sans Pro"/>
              <a:ea typeface="Source Sans Pro"/>
              <a:cs typeface="Source Sans Pro"/>
              <a:sym typeface="Source Sans Pro"/>
            </a:endParaRPr>
          </a:p>
        </p:txBody>
      </p:sp>
      <p:pic>
        <p:nvPicPr>
          <p:cNvPr id="409" name="Google Shape;409;p40"/>
          <p:cNvPicPr preferRelativeResize="0"/>
          <p:nvPr/>
        </p:nvPicPr>
        <p:blipFill rotWithShape="1">
          <a:blip r:embed="rId3">
            <a:alphaModFix/>
          </a:blip>
          <a:srcRect b="26330" l="23218" r="22019" t="21123"/>
          <a:stretch/>
        </p:blipFill>
        <p:spPr>
          <a:xfrm>
            <a:off x="483825" y="3041450"/>
            <a:ext cx="2685482" cy="1868100"/>
          </a:xfrm>
          <a:prstGeom prst="rect">
            <a:avLst/>
          </a:prstGeom>
          <a:noFill/>
          <a:ln>
            <a:noFill/>
          </a:ln>
        </p:spPr>
      </p:pic>
      <p:pic>
        <p:nvPicPr>
          <p:cNvPr id="410" name="Google Shape;410;p40"/>
          <p:cNvPicPr preferRelativeResize="0"/>
          <p:nvPr/>
        </p:nvPicPr>
        <p:blipFill rotWithShape="1">
          <a:blip r:embed="rId3">
            <a:alphaModFix/>
          </a:blip>
          <a:srcRect b="26330" l="23218" r="22019" t="21123"/>
          <a:stretch/>
        </p:blipFill>
        <p:spPr>
          <a:xfrm>
            <a:off x="5854600" y="3041450"/>
            <a:ext cx="2685482" cy="1868100"/>
          </a:xfrm>
          <a:prstGeom prst="rect">
            <a:avLst/>
          </a:prstGeom>
          <a:noFill/>
          <a:ln>
            <a:noFill/>
          </a:ln>
        </p:spPr>
      </p:pic>
      <p:pic>
        <p:nvPicPr>
          <p:cNvPr id="411" name="Google Shape;411;p40"/>
          <p:cNvPicPr preferRelativeResize="0"/>
          <p:nvPr/>
        </p:nvPicPr>
        <p:blipFill>
          <a:blip r:embed="rId4">
            <a:alphaModFix/>
          </a:blip>
          <a:stretch>
            <a:fillRect/>
          </a:stretch>
        </p:blipFill>
        <p:spPr>
          <a:xfrm>
            <a:off x="1861951" y="4059752"/>
            <a:ext cx="702475" cy="704000"/>
          </a:xfrm>
          <a:prstGeom prst="rect">
            <a:avLst/>
          </a:prstGeom>
          <a:noFill/>
          <a:ln>
            <a:noFill/>
          </a:ln>
        </p:spPr>
      </p:pic>
      <p:pic>
        <p:nvPicPr>
          <p:cNvPr id="412" name="Google Shape;412;p40"/>
          <p:cNvPicPr preferRelativeResize="0"/>
          <p:nvPr/>
        </p:nvPicPr>
        <p:blipFill>
          <a:blip r:embed="rId4">
            <a:alphaModFix/>
          </a:blip>
          <a:stretch>
            <a:fillRect/>
          </a:stretch>
        </p:blipFill>
        <p:spPr>
          <a:xfrm>
            <a:off x="2466826" y="3355752"/>
            <a:ext cx="702475" cy="704000"/>
          </a:xfrm>
          <a:prstGeom prst="rect">
            <a:avLst/>
          </a:prstGeom>
          <a:noFill/>
          <a:ln>
            <a:noFill/>
          </a:ln>
        </p:spPr>
      </p:pic>
      <p:pic>
        <p:nvPicPr>
          <p:cNvPr id="413" name="Google Shape;413;p40"/>
          <p:cNvPicPr preferRelativeResize="0"/>
          <p:nvPr/>
        </p:nvPicPr>
        <p:blipFill>
          <a:blip r:embed="rId4">
            <a:alphaModFix/>
          </a:blip>
          <a:stretch>
            <a:fillRect/>
          </a:stretch>
        </p:blipFill>
        <p:spPr>
          <a:xfrm>
            <a:off x="7736276" y="3508152"/>
            <a:ext cx="702475" cy="704000"/>
          </a:xfrm>
          <a:prstGeom prst="rect">
            <a:avLst/>
          </a:prstGeom>
          <a:noFill/>
          <a:ln>
            <a:noFill/>
          </a:ln>
        </p:spPr>
      </p:pic>
      <p:pic>
        <p:nvPicPr>
          <p:cNvPr id="414" name="Google Shape;414;p40"/>
          <p:cNvPicPr preferRelativeResize="0"/>
          <p:nvPr/>
        </p:nvPicPr>
        <p:blipFill>
          <a:blip r:embed="rId4">
            <a:alphaModFix/>
          </a:blip>
          <a:stretch>
            <a:fillRect/>
          </a:stretch>
        </p:blipFill>
        <p:spPr>
          <a:xfrm>
            <a:off x="7228176" y="4059752"/>
            <a:ext cx="702475" cy="704000"/>
          </a:xfrm>
          <a:prstGeom prst="rect">
            <a:avLst/>
          </a:prstGeom>
          <a:noFill/>
          <a:ln>
            <a:noFill/>
          </a:ln>
        </p:spPr>
      </p:pic>
      <p:pic>
        <p:nvPicPr>
          <p:cNvPr id="415" name="Google Shape;415;p40"/>
          <p:cNvPicPr preferRelativeResize="0"/>
          <p:nvPr/>
        </p:nvPicPr>
        <p:blipFill>
          <a:blip r:embed="rId5">
            <a:alphaModFix/>
          </a:blip>
          <a:stretch>
            <a:fillRect/>
          </a:stretch>
        </p:blipFill>
        <p:spPr>
          <a:xfrm>
            <a:off x="2466825" y="4044344"/>
            <a:ext cx="702475" cy="734806"/>
          </a:xfrm>
          <a:prstGeom prst="rect">
            <a:avLst/>
          </a:prstGeom>
          <a:noFill/>
          <a:ln>
            <a:noFill/>
          </a:ln>
        </p:spPr>
      </p:pic>
      <p:pic>
        <p:nvPicPr>
          <p:cNvPr id="416" name="Google Shape;416;p40"/>
          <p:cNvPicPr preferRelativeResize="0"/>
          <p:nvPr/>
        </p:nvPicPr>
        <p:blipFill>
          <a:blip r:embed="rId5">
            <a:alphaModFix/>
          </a:blip>
          <a:stretch>
            <a:fillRect/>
          </a:stretch>
        </p:blipFill>
        <p:spPr>
          <a:xfrm>
            <a:off x="7736275" y="4044344"/>
            <a:ext cx="702475" cy="734806"/>
          </a:xfrm>
          <a:prstGeom prst="rect">
            <a:avLst/>
          </a:prstGeom>
          <a:noFill/>
          <a:ln>
            <a:noFill/>
          </a:ln>
        </p:spPr>
      </p:pic>
      <p:pic>
        <p:nvPicPr>
          <p:cNvPr id="417" name="Google Shape;417;p40"/>
          <p:cNvPicPr preferRelativeResize="0"/>
          <p:nvPr/>
        </p:nvPicPr>
        <p:blipFill>
          <a:blip r:embed="rId5">
            <a:alphaModFix/>
          </a:blip>
          <a:stretch>
            <a:fillRect/>
          </a:stretch>
        </p:blipFill>
        <p:spPr>
          <a:xfrm>
            <a:off x="587387" y="3041444"/>
            <a:ext cx="702475" cy="734806"/>
          </a:xfrm>
          <a:prstGeom prst="rect">
            <a:avLst/>
          </a:prstGeom>
          <a:noFill/>
          <a:ln>
            <a:noFill/>
          </a:ln>
        </p:spPr>
      </p:pic>
      <p:pic>
        <p:nvPicPr>
          <p:cNvPr id="418" name="Google Shape;418;p40"/>
          <p:cNvPicPr preferRelativeResize="0"/>
          <p:nvPr/>
        </p:nvPicPr>
        <p:blipFill>
          <a:blip r:embed="rId6">
            <a:alphaModFix/>
          </a:blip>
          <a:stretch>
            <a:fillRect/>
          </a:stretch>
        </p:blipFill>
        <p:spPr>
          <a:xfrm>
            <a:off x="627625" y="3041450"/>
            <a:ext cx="622000" cy="622000"/>
          </a:xfrm>
          <a:prstGeom prst="rect">
            <a:avLst/>
          </a:prstGeom>
          <a:noFill/>
          <a:ln>
            <a:noFill/>
          </a:ln>
        </p:spPr>
      </p:pic>
      <p:sp>
        <p:nvSpPr>
          <p:cNvPr id="419" name="Google Shape;419;p40"/>
          <p:cNvSpPr txBox="1"/>
          <p:nvPr/>
        </p:nvSpPr>
        <p:spPr>
          <a:xfrm>
            <a:off x="5480100" y="2329625"/>
            <a:ext cx="3352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a:t>
            </a:r>
            <a:r>
              <a:rPr lang="en" sz="1800">
                <a:solidFill>
                  <a:srgbClr val="434343"/>
                </a:solidFill>
                <a:highlight>
                  <a:srgbClr val="F4CCCC"/>
                </a:highlight>
                <a:latin typeface="Source Sans Pro"/>
                <a:ea typeface="Source Sans Pro"/>
                <a:cs typeface="Source Sans Pro"/>
                <a:sym typeface="Source Sans Pro"/>
              </a:rPr>
              <a:t> (255,0,0):0.33</a:t>
            </a:r>
            <a:r>
              <a:rPr lang="en" sz="1800">
                <a:solidFill>
                  <a:srgbClr val="434343"/>
                </a:solidFill>
                <a:latin typeface="Source Sans Pro"/>
                <a:ea typeface="Source Sans Pro"/>
                <a:cs typeface="Source Sans Pro"/>
                <a:sym typeface="Source Sans Pro"/>
              </a:rPr>
              <a:t>, </a:t>
            </a:r>
            <a:r>
              <a:rPr lang="en" sz="1800">
                <a:solidFill>
                  <a:srgbClr val="434343"/>
                </a:solidFill>
                <a:highlight>
                  <a:srgbClr val="00FFFF"/>
                </a:highlight>
                <a:latin typeface="Source Sans Pro"/>
                <a:ea typeface="Source Sans Pro"/>
                <a:cs typeface="Source Sans Pro"/>
                <a:sym typeface="Source Sans Pro"/>
              </a:rPr>
              <a:t>(0,255,255):0.66</a:t>
            </a:r>
            <a:r>
              <a:rPr lang="en" sz="1800">
                <a:solidFill>
                  <a:srgbClr val="434343"/>
                </a:solidFill>
                <a:latin typeface="Source Sans Pro"/>
                <a:ea typeface="Source Sans Pro"/>
                <a:cs typeface="Source Sans Pro"/>
                <a:sym typeface="Source Sans Pro"/>
              </a:rPr>
              <a:t>} </a:t>
            </a:r>
            <a:endParaRPr sz="1800">
              <a:solidFill>
                <a:srgbClr val="434343"/>
              </a:solidFill>
              <a:latin typeface="Source Sans Pro"/>
              <a:ea typeface="Source Sans Pro"/>
              <a:cs typeface="Source Sans Pro"/>
              <a:sym typeface="Source Sans Pro"/>
            </a:endParaRPr>
          </a:p>
        </p:txBody>
      </p:sp>
      <p:sp>
        <p:nvSpPr>
          <p:cNvPr id="420" name="Google Shape;420;p40"/>
          <p:cNvSpPr/>
          <p:nvPr/>
        </p:nvSpPr>
        <p:spPr>
          <a:xfrm>
            <a:off x="6732750" y="2079500"/>
            <a:ext cx="190500" cy="333300"/>
          </a:xfrm>
          <a:prstGeom prst="downArrow">
            <a:avLst>
              <a:gd fmla="val 50000" name="adj1"/>
              <a:gd fmla="val 50000" name="adj2"/>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1" name="Google Shape;421;p40"/>
          <p:cNvSpPr/>
          <p:nvPr/>
        </p:nvSpPr>
        <p:spPr>
          <a:xfrm rot="10800000">
            <a:off x="8248243" y="2079494"/>
            <a:ext cx="190500" cy="333300"/>
          </a:xfrm>
          <a:prstGeom prst="downArrow">
            <a:avLst>
              <a:gd fmla="val 50000" name="adj1"/>
              <a:gd fmla="val 50000" name="adj2"/>
            </a:avLst>
          </a:prstGeom>
          <a:solidFill>
            <a:srgbClr val="00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2" name="Google Shape;422;p4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41"/>
          <p:cNvPicPr preferRelativeResize="0"/>
          <p:nvPr/>
        </p:nvPicPr>
        <p:blipFill rotWithShape="1">
          <a:blip r:embed="rId3">
            <a:alphaModFix/>
          </a:blip>
          <a:srcRect b="53525" l="7560" r="31070" t="23460"/>
          <a:stretch/>
        </p:blipFill>
        <p:spPr>
          <a:xfrm>
            <a:off x="277200" y="194000"/>
            <a:ext cx="8351424" cy="2087874"/>
          </a:xfrm>
          <a:prstGeom prst="rect">
            <a:avLst/>
          </a:prstGeom>
          <a:noFill/>
          <a:ln>
            <a:noFill/>
          </a:ln>
        </p:spPr>
      </p:pic>
      <p:graphicFrame>
        <p:nvGraphicFramePr>
          <p:cNvPr id="428" name="Google Shape;428;p41"/>
          <p:cNvGraphicFramePr/>
          <p:nvPr/>
        </p:nvGraphicFramePr>
        <p:xfrm>
          <a:off x="483825" y="3041425"/>
          <a:ext cx="3000000" cy="3000000"/>
        </p:xfrm>
        <a:graphic>
          <a:graphicData uri="http://schemas.openxmlformats.org/drawingml/2006/table">
            <a:tbl>
              <a:tblPr>
                <a:noFill/>
                <a:tableStyleId>{AFD5B99F-5135-450F-84DF-2B02E5D3E088}</a:tableStyleId>
              </a:tblPr>
              <a:tblGrid>
                <a:gridCol w="730675"/>
                <a:gridCol w="700525"/>
                <a:gridCol w="742450"/>
              </a:tblGrid>
              <a:tr h="561775">
                <a:tc>
                  <a:txBody>
                    <a:bodyPr/>
                    <a:lstStyle/>
                    <a:p>
                      <a:pPr indent="0" lvl="0" marL="0" rtl="0" algn="l">
                        <a:spcBef>
                          <a:spcPts val="0"/>
                        </a:spcBef>
                        <a:spcAft>
                          <a:spcPts val="0"/>
                        </a:spcAft>
                        <a:buNone/>
                      </a:pPr>
                      <a:r>
                        <a:rPr lang="en">
                          <a:solidFill>
                            <a:srgbClr val="FFFFFF"/>
                          </a:solidFill>
                        </a:rPr>
                        <a:t>(255,0,0) </a:t>
                      </a:r>
                      <a:endParaRPr>
                        <a:solidFill>
                          <a:srgbClr val="FFFFFF"/>
                        </a:solidFill>
                      </a:endParaRPr>
                    </a:p>
                  </a:txBody>
                  <a:tcPr marT="91425" marB="91425" marR="91425" marL="91425">
                    <a:solidFill>
                      <a:srgbClr val="FF0000"/>
                    </a:solidFill>
                  </a:tcPr>
                </a:tc>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r>
              <a:tr h="561775">
                <a:tc>
                  <a:txBody>
                    <a:bodyPr/>
                    <a:lstStyle/>
                    <a:p>
                      <a:pPr indent="0" lvl="0" marL="0" rtl="0" algn="l">
                        <a:spcBef>
                          <a:spcPts val="0"/>
                        </a:spcBef>
                        <a:spcAft>
                          <a:spcPts val="0"/>
                        </a:spcAft>
                        <a:buNone/>
                      </a:pPr>
                      <a:r>
                        <a:rPr lang="en">
                          <a:solidFill>
                            <a:srgbClr val="FFFFFF"/>
                          </a:solidFill>
                        </a:rPr>
                        <a:t>(0,0,0)</a:t>
                      </a:r>
                      <a:endParaRPr>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FFFFFF"/>
                          </a:solidFill>
                        </a:rPr>
                        <a:t>(0,0,0)</a:t>
                      </a:r>
                      <a:endParaRPr>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000000"/>
                          </a:solidFill>
                        </a:rPr>
                        <a:t>(0,255,255)</a:t>
                      </a:r>
                      <a:endParaRPr>
                        <a:solidFill>
                          <a:srgbClr val="000000"/>
                        </a:solidFill>
                      </a:endParaRPr>
                    </a:p>
                  </a:txBody>
                  <a:tcPr marT="91425" marB="91425" marR="91425" marL="91425">
                    <a:solidFill>
                      <a:srgbClr val="00FFFF"/>
                    </a:solidFill>
                  </a:tcPr>
                </a:tc>
              </a:tr>
              <a:tr h="561775">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000000"/>
                          </a:solidFill>
                        </a:rPr>
                        <a:t>(0,255,255)</a:t>
                      </a:r>
                      <a:endParaRPr>
                        <a:solidFill>
                          <a:srgbClr val="000000"/>
                        </a:solidFill>
                      </a:endParaRPr>
                    </a:p>
                  </a:txBody>
                  <a:tcPr marT="91425" marB="91425" marR="91425" marL="91425">
                    <a:solidFill>
                      <a:srgbClr val="00FFFF"/>
                    </a:solidFill>
                  </a:tcPr>
                </a:tc>
                <a:tc>
                  <a:txBody>
                    <a:bodyPr/>
                    <a:lstStyle/>
                    <a:p>
                      <a:pPr indent="0" lvl="0" marL="0" rtl="0" algn="l">
                        <a:spcBef>
                          <a:spcPts val="0"/>
                        </a:spcBef>
                        <a:spcAft>
                          <a:spcPts val="0"/>
                        </a:spcAft>
                        <a:buNone/>
                      </a:pPr>
                      <a:r>
                        <a:rPr lang="en">
                          <a:solidFill>
                            <a:srgbClr val="FFFFFF"/>
                          </a:solidFill>
                        </a:rPr>
                        <a:t>(255,0,0)</a:t>
                      </a:r>
                      <a:endParaRPr>
                        <a:solidFill>
                          <a:srgbClr val="FFFFFF"/>
                        </a:solidFill>
                      </a:endParaRPr>
                    </a:p>
                  </a:txBody>
                  <a:tcPr marT="91425" marB="91425" marR="91425" marL="91425">
                    <a:solidFill>
                      <a:srgbClr val="FF0000"/>
                    </a:solidFill>
                  </a:tcPr>
                </a:tc>
              </a:tr>
            </a:tbl>
          </a:graphicData>
        </a:graphic>
      </p:graphicFrame>
      <p:graphicFrame>
        <p:nvGraphicFramePr>
          <p:cNvPr id="429" name="Google Shape;429;p41"/>
          <p:cNvGraphicFramePr/>
          <p:nvPr/>
        </p:nvGraphicFramePr>
        <p:xfrm>
          <a:off x="6366400" y="3065313"/>
          <a:ext cx="3000000" cy="3000000"/>
        </p:xfrm>
        <a:graphic>
          <a:graphicData uri="http://schemas.openxmlformats.org/drawingml/2006/table">
            <a:tbl>
              <a:tblPr>
                <a:noFill/>
                <a:tableStyleId>{AFD5B99F-5135-450F-84DF-2B02E5D3E088}</a:tableStyleId>
              </a:tblPr>
              <a:tblGrid>
                <a:gridCol w="730675"/>
                <a:gridCol w="700525"/>
                <a:gridCol w="742450"/>
              </a:tblGrid>
              <a:tr h="561775">
                <a:tc>
                  <a:txBody>
                    <a:bodyPr/>
                    <a:lstStyle/>
                    <a:p>
                      <a:pPr indent="0" lvl="0" marL="0" rtl="0" algn="l">
                        <a:spcBef>
                          <a:spcPts val="0"/>
                        </a:spcBef>
                        <a:spcAft>
                          <a:spcPts val="0"/>
                        </a:spcAft>
                        <a:buNone/>
                      </a:pPr>
                      <a:r>
                        <a:rPr lang="en">
                          <a:solidFill>
                            <a:srgbClr val="FFFFFF"/>
                          </a:solidFill>
                        </a:rPr>
                        <a:t>(0,0,0)</a:t>
                      </a:r>
                      <a:endParaRPr>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r>
              <a:tr h="561775">
                <a:tc>
                  <a:txBody>
                    <a:bodyPr/>
                    <a:lstStyle/>
                    <a:p>
                      <a:pPr indent="0" lvl="0" marL="0" rtl="0" algn="l">
                        <a:spcBef>
                          <a:spcPts val="0"/>
                        </a:spcBef>
                        <a:spcAft>
                          <a:spcPts val="0"/>
                        </a:spcAft>
                        <a:buNone/>
                      </a:pPr>
                      <a:r>
                        <a:rPr lang="en">
                          <a:solidFill>
                            <a:srgbClr val="FFFFFF"/>
                          </a:solidFill>
                        </a:rPr>
                        <a:t>(0,0,0)</a:t>
                      </a:r>
                      <a:endParaRPr>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FFFFFF"/>
                          </a:solidFill>
                        </a:rPr>
                        <a:t>(0,0,0)</a:t>
                      </a:r>
                      <a:endParaRPr>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000000"/>
                          </a:solidFill>
                        </a:rPr>
                        <a:t>(0,255,255)</a:t>
                      </a:r>
                      <a:endParaRPr>
                        <a:solidFill>
                          <a:srgbClr val="000000"/>
                        </a:solidFill>
                      </a:endParaRPr>
                    </a:p>
                  </a:txBody>
                  <a:tcPr marT="91425" marB="91425" marR="91425" marL="91425">
                    <a:solidFill>
                      <a:srgbClr val="00FFFF"/>
                    </a:solidFill>
                  </a:tcPr>
                </a:tc>
              </a:tr>
              <a:tr h="561775">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000000"/>
                          </a:solidFill>
                        </a:rPr>
                        <a:t>(0,255,255)</a:t>
                      </a:r>
                      <a:endParaRPr>
                        <a:solidFill>
                          <a:srgbClr val="000000"/>
                        </a:solidFill>
                      </a:endParaRPr>
                    </a:p>
                  </a:txBody>
                  <a:tcPr marT="91425" marB="91425" marR="91425" marL="91425">
                    <a:solidFill>
                      <a:srgbClr val="00FFFF"/>
                    </a:solidFill>
                  </a:tcPr>
                </a:tc>
                <a:tc>
                  <a:txBody>
                    <a:bodyPr/>
                    <a:lstStyle/>
                    <a:p>
                      <a:pPr indent="0" lvl="0" marL="0" rtl="0" algn="l">
                        <a:spcBef>
                          <a:spcPts val="0"/>
                        </a:spcBef>
                        <a:spcAft>
                          <a:spcPts val="0"/>
                        </a:spcAft>
                        <a:buNone/>
                      </a:pPr>
                      <a:r>
                        <a:rPr lang="en">
                          <a:solidFill>
                            <a:srgbClr val="FFFFFF"/>
                          </a:solidFill>
                        </a:rPr>
                        <a:t>(255,0,0)</a:t>
                      </a:r>
                      <a:endParaRPr>
                        <a:solidFill>
                          <a:srgbClr val="FFFFFF"/>
                        </a:solidFill>
                      </a:endParaRPr>
                    </a:p>
                  </a:txBody>
                  <a:tcPr marT="91425" marB="91425" marR="91425" marL="91425">
                    <a:solidFill>
                      <a:srgbClr val="FF0000"/>
                    </a:solidFill>
                  </a:tcPr>
                </a:tc>
              </a:tr>
            </a:tbl>
          </a:graphicData>
        </a:graphic>
      </p:graphicFrame>
      <p:sp>
        <p:nvSpPr>
          <p:cNvPr id="430" name="Google Shape;430;p41"/>
          <p:cNvSpPr/>
          <p:nvPr/>
        </p:nvSpPr>
        <p:spPr>
          <a:xfrm>
            <a:off x="3835588" y="3956750"/>
            <a:ext cx="1352700" cy="2799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1" name="Google Shape;431;p41"/>
          <p:cNvSpPr txBox="1"/>
          <p:nvPr/>
        </p:nvSpPr>
        <p:spPr>
          <a:xfrm>
            <a:off x="311700" y="2329613"/>
            <a:ext cx="310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a:t>
            </a:r>
            <a:r>
              <a:rPr lang="en" sz="1800">
                <a:solidFill>
                  <a:srgbClr val="434343"/>
                </a:solidFill>
                <a:highlight>
                  <a:srgbClr val="F4CCCC"/>
                </a:highlight>
                <a:latin typeface="Source Sans Pro"/>
                <a:ea typeface="Source Sans Pro"/>
                <a:cs typeface="Source Sans Pro"/>
                <a:sym typeface="Source Sans Pro"/>
              </a:rPr>
              <a:t> (255,0,0):0.5</a:t>
            </a:r>
            <a:r>
              <a:rPr lang="en" sz="1800">
                <a:solidFill>
                  <a:srgbClr val="434343"/>
                </a:solidFill>
                <a:latin typeface="Source Sans Pro"/>
                <a:ea typeface="Source Sans Pro"/>
                <a:cs typeface="Source Sans Pro"/>
                <a:sym typeface="Source Sans Pro"/>
              </a:rPr>
              <a:t>, </a:t>
            </a:r>
            <a:r>
              <a:rPr lang="en" sz="1800">
                <a:solidFill>
                  <a:srgbClr val="434343"/>
                </a:solidFill>
                <a:highlight>
                  <a:srgbClr val="00FFFF"/>
                </a:highlight>
                <a:latin typeface="Source Sans Pro"/>
                <a:ea typeface="Source Sans Pro"/>
                <a:cs typeface="Source Sans Pro"/>
                <a:sym typeface="Source Sans Pro"/>
              </a:rPr>
              <a:t>(0,255,255):0.5</a:t>
            </a:r>
            <a:r>
              <a:rPr lang="en" sz="1800">
                <a:solidFill>
                  <a:srgbClr val="434343"/>
                </a:solidFill>
                <a:latin typeface="Source Sans Pro"/>
                <a:ea typeface="Source Sans Pro"/>
                <a:cs typeface="Source Sans Pro"/>
                <a:sym typeface="Source Sans Pro"/>
              </a:rPr>
              <a:t>} </a:t>
            </a:r>
            <a:endParaRPr sz="1800">
              <a:solidFill>
                <a:srgbClr val="434343"/>
              </a:solidFill>
              <a:latin typeface="Source Sans Pro"/>
              <a:ea typeface="Source Sans Pro"/>
              <a:cs typeface="Source Sans Pro"/>
              <a:sym typeface="Source Sans Pro"/>
            </a:endParaRPr>
          </a:p>
        </p:txBody>
      </p:sp>
      <p:sp>
        <p:nvSpPr>
          <p:cNvPr id="432" name="Google Shape;432;p41"/>
          <p:cNvSpPr txBox="1"/>
          <p:nvPr/>
        </p:nvSpPr>
        <p:spPr>
          <a:xfrm>
            <a:off x="5480100" y="2329625"/>
            <a:ext cx="3352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a:t>
            </a:r>
            <a:r>
              <a:rPr lang="en" sz="1800">
                <a:solidFill>
                  <a:srgbClr val="434343"/>
                </a:solidFill>
                <a:highlight>
                  <a:srgbClr val="F4CCCC"/>
                </a:highlight>
                <a:latin typeface="Source Sans Pro"/>
                <a:ea typeface="Source Sans Pro"/>
                <a:cs typeface="Source Sans Pro"/>
                <a:sym typeface="Source Sans Pro"/>
              </a:rPr>
              <a:t> (255,0,0):0.33</a:t>
            </a:r>
            <a:r>
              <a:rPr lang="en" sz="1800">
                <a:solidFill>
                  <a:srgbClr val="434343"/>
                </a:solidFill>
                <a:latin typeface="Source Sans Pro"/>
                <a:ea typeface="Source Sans Pro"/>
                <a:cs typeface="Source Sans Pro"/>
                <a:sym typeface="Source Sans Pro"/>
              </a:rPr>
              <a:t>, </a:t>
            </a:r>
            <a:r>
              <a:rPr lang="en" sz="1800">
                <a:solidFill>
                  <a:srgbClr val="434343"/>
                </a:solidFill>
                <a:highlight>
                  <a:srgbClr val="00FFFF"/>
                </a:highlight>
                <a:latin typeface="Source Sans Pro"/>
                <a:ea typeface="Source Sans Pro"/>
                <a:cs typeface="Source Sans Pro"/>
                <a:sym typeface="Source Sans Pro"/>
              </a:rPr>
              <a:t>(0,255,255):0.66</a:t>
            </a:r>
            <a:r>
              <a:rPr lang="en" sz="1800">
                <a:solidFill>
                  <a:srgbClr val="434343"/>
                </a:solidFill>
                <a:latin typeface="Source Sans Pro"/>
                <a:ea typeface="Source Sans Pro"/>
                <a:cs typeface="Source Sans Pro"/>
                <a:sym typeface="Source Sans Pro"/>
              </a:rPr>
              <a:t>} </a:t>
            </a:r>
            <a:endParaRPr sz="1800">
              <a:solidFill>
                <a:srgbClr val="434343"/>
              </a:solidFill>
              <a:latin typeface="Source Sans Pro"/>
              <a:ea typeface="Source Sans Pro"/>
              <a:cs typeface="Source Sans Pro"/>
              <a:sym typeface="Source Sans Pro"/>
            </a:endParaRPr>
          </a:p>
        </p:txBody>
      </p:sp>
      <p:sp>
        <p:nvSpPr>
          <p:cNvPr id="433" name="Google Shape;433;p41"/>
          <p:cNvSpPr txBox="1"/>
          <p:nvPr/>
        </p:nvSpPr>
        <p:spPr>
          <a:xfrm>
            <a:off x="6373200" y="2603625"/>
            <a:ext cx="909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434343"/>
                </a:solidFill>
                <a:latin typeface="Source Sans Pro"/>
                <a:ea typeface="Source Sans Pro"/>
                <a:cs typeface="Source Sans Pro"/>
                <a:sym typeface="Source Sans Pro"/>
              </a:rPr>
              <a:t>Gen 2</a:t>
            </a:r>
            <a:endParaRPr b="1" sz="1800">
              <a:solidFill>
                <a:srgbClr val="434343"/>
              </a:solidFill>
              <a:latin typeface="Source Sans Pro"/>
              <a:ea typeface="Source Sans Pro"/>
              <a:cs typeface="Source Sans Pro"/>
              <a:sym typeface="Source Sans Pro"/>
            </a:endParaRPr>
          </a:p>
        </p:txBody>
      </p:sp>
      <p:sp>
        <p:nvSpPr>
          <p:cNvPr id="434" name="Google Shape;434;p41"/>
          <p:cNvSpPr txBox="1"/>
          <p:nvPr/>
        </p:nvSpPr>
        <p:spPr>
          <a:xfrm>
            <a:off x="483825" y="2603625"/>
            <a:ext cx="909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434343"/>
                </a:solidFill>
                <a:latin typeface="Source Sans Pro"/>
                <a:ea typeface="Source Sans Pro"/>
                <a:cs typeface="Source Sans Pro"/>
                <a:sym typeface="Source Sans Pro"/>
              </a:rPr>
              <a:t>Gen 1</a:t>
            </a:r>
            <a:endParaRPr b="1" sz="1800">
              <a:solidFill>
                <a:srgbClr val="434343"/>
              </a:solidFill>
              <a:latin typeface="Source Sans Pro"/>
              <a:ea typeface="Source Sans Pro"/>
              <a:cs typeface="Source Sans Pro"/>
              <a:sym typeface="Source Sans Pro"/>
            </a:endParaRPr>
          </a:p>
        </p:txBody>
      </p:sp>
      <p:sp>
        <p:nvSpPr>
          <p:cNvPr id="435" name="Google Shape;435;p4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Rules of the Game</a:t>
            </a:r>
            <a:endParaRPr/>
          </a:p>
        </p:txBody>
      </p:sp>
      <p:sp>
        <p:nvSpPr>
          <p:cNvPr id="83" name="Google Shape;83;p15"/>
          <p:cNvSpPr txBox="1"/>
          <p:nvPr>
            <p:ph idx="1" type="body"/>
          </p:nvPr>
        </p:nvSpPr>
        <p:spPr>
          <a:xfrm>
            <a:off x="311700" y="115247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434343"/>
                </a:solidFill>
              </a:rPr>
              <a:t>Deterministic - What is generated is determined by its random starting pattern</a:t>
            </a:r>
            <a:endParaRPr>
              <a:solidFill>
                <a:srgbClr val="434343"/>
              </a:solidFill>
            </a:endParaRPr>
          </a:p>
          <a:p>
            <a:pPr indent="0" lvl="0" marL="0" rtl="0" algn="l">
              <a:spcBef>
                <a:spcPts val="1600"/>
              </a:spcBef>
              <a:spcAft>
                <a:spcPts val="0"/>
              </a:spcAft>
              <a:buClr>
                <a:schemeClr val="dk2"/>
              </a:buClr>
              <a:buSzPts val="1100"/>
              <a:buFont typeface="Arial"/>
              <a:buNone/>
            </a:pPr>
            <a:r>
              <a:t/>
            </a:r>
            <a:endParaRPr>
              <a:solidFill>
                <a:srgbClr val="666666"/>
              </a:solidFill>
            </a:endParaRPr>
          </a:p>
          <a:p>
            <a:pPr indent="0" lvl="0" marL="0" rtl="0" algn="l">
              <a:spcBef>
                <a:spcPts val="1600"/>
              </a:spcBef>
              <a:spcAft>
                <a:spcPts val="1600"/>
              </a:spcAft>
              <a:buNone/>
            </a:pPr>
            <a:r>
              <a:t/>
            </a:r>
            <a:endParaRPr>
              <a:solidFill>
                <a:srgbClr val="666666"/>
              </a:solidFill>
            </a:endParaRPr>
          </a:p>
        </p:txBody>
      </p:sp>
      <p:sp>
        <p:nvSpPr>
          <p:cNvPr id="84" name="Google Shape;84;p15"/>
          <p:cNvSpPr txBox="1"/>
          <p:nvPr/>
        </p:nvSpPr>
        <p:spPr>
          <a:xfrm>
            <a:off x="311700" y="2075725"/>
            <a:ext cx="5243100" cy="2630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Font typeface="Source Sans Pro"/>
              <a:buAutoNum type="arabicPeriod"/>
            </a:pPr>
            <a:r>
              <a:rPr lang="en" sz="1800">
                <a:solidFill>
                  <a:srgbClr val="434343"/>
                </a:solidFill>
                <a:latin typeface="Source Sans Pro"/>
                <a:ea typeface="Source Sans Pro"/>
                <a:cs typeface="Source Sans Pro"/>
                <a:sym typeface="Source Sans Pro"/>
              </a:rPr>
              <a:t>Any live cell with &lt; 2 live neighbors dies, as if by underpopulation.</a:t>
            </a:r>
            <a:endParaRPr sz="1800">
              <a:solidFill>
                <a:srgbClr val="434343"/>
              </a:solidFill>
              <a:latin typeface="Source Sans Pro"/>
              <a:ea typeface="Source Sans Pro"/>
              <a:cs typeface="Source Sans Pro"/>
              <a:sym typeface="Source Sans Pro"/>
            </a:endParaRPr>
          </a:p>
          <a:p>
            <a:pPr indent="-342900" lvl="0" marL="457200" rtl="0" algn="l">
              <a:spcBef>
                <a:spcPts val="0"/>
              </a:spcBef>
              <a:spcAft>
                <a:spcPts val="0"/>
              </a:spcAft>
              <a:buClr>
                <a:srgbClr val="434343"/>
              </a:buClr>
              <a:buSzPts val="1800"/>
              <a:buFont typeface="Source Sans Pro"/>
              <a:buAutoNum type="arabicPeriod"/>
            </a:pPr>
            <a:r>
              <a:rPr lang="en" sz="1800">
                <a:solidFill>
                  <a:srgbClr val="434343"/>
                </a:solidFill>
                <a:latin typeface="Source Sans Pro"/>
                <a:ea typeface="Source Sans Pro"/>
                <a:cs typeface="Source Sans Pro"/>
                <a:sym typeface="Source Sans Pro"/>
              </a:rPr>
              <a:t>Any live cell with 2 or 3 live neighbors lives on to the next generation.</a:t>
            </a:r>
            <a:endParaRPr sz="1800">
              <a:solidFill>
                <a:srgbClr val="434343"/>
              </a:solidFill>
              <a:latin typeface="Source Sans Pro"/>
              <a:ea typeface="Source Sans Pro"/>
              <a:cs typeface="Source Sans Pro"/>
              <a:sym typeface="Source Sans Pro"/>
            </a:endParaRPr>
          </a:p>
          <a:p>
            <a:pPr indent="-342900" lvl="0" marL="457200" rtl="0" algn="l">
              <a:spcBef>
                <a:spcPts val="0"/>
              </a:spcBef>
              <a:spcAft>
                <a:spcPts val="0"/>
              </a:spcAft>
              <a:buClr>
                <a:srgbClr val="434343"/>
              </a:buClr>
              <a:buSzPts val="1800"/>
              <a:buFont typeface="Source Sans Pro"/>
              <a:buAutoNum type="arabicPeriod"/>
            </a:pPr>
            <a:r>
              <a:rPr lang="en" sz="1800">
                <a:solidFill>
                  <a:srgbClr val="434343"/>
                </a:solidFill>
                <a:latin typeface="Source Sans Pro"/>
                <a:ea typeface="Source Sans Pro"/>
                <a:cs typeface="Source Sans Pro"/>
                <a:sym typeface="Source Sans Pro"/>
              </a:rPr>
              <a:t>Any live cell with &gt; 3 live neighbors dies, as if by overpopulation.</a:t>
            </a:r>
            <a:endParaRPr sz="1800">
              <a:solidFill>
                <a:srgbClr val="434343"/>
              </a:solidFill>
              <a:latin typeface="Source Sans Pro"/>
              <a:ea typeface="Source Sans Pro"/>
              <a:cs typeface="Source Sans Pro"/>
              <a:sym typeface="Source Sans Pro"/>
            </a:endParaRPr>
          </a:p>
          <a:p>
            <a:pPr indent="-342900" lvl="0" marL="457200" rtl="0" algn="l">
              <a:spcBef>
                <a:spcPts val="0"/>
              </a:spcBef>
              <a:spcAft>
                <a:spcPts val="0"/>
              </a:spcAft>
              <a:buClr>
                <a:srgbClr val="434343"/>
              </a:buClr>
              <a:buSzPts val="1800"/>
              <a:buFont typeface="Source Sans Pro"/>
              <a:buAutoNum type="arabicPeriod"/>
            </a:pPr>
            <a:r>
              <a:rPr lang="en" sz="1800">
                <a:solidFill>
                  <a:srgbClr val="434343"/>
                </a:solidFill>
                <a:latin typeface="Source Sans Pro"/>
                <a:ea typeface="Source Sans Pro"/>
                <a:cs typeface="Source Sans Pro"/>
                <a:sym typeface="Source Sans Pro"/>
              </a:rPr>
              <a:t>Any dead cell with == 3 neighbors becomes a live cell, as if by reproduction.</a:t>
            </a:r>
            <a:endParaRPr sz="1800">
              <a:solidFill>
                <a:srgbClr val="434343"/>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800">
              <a:solidFill>
                <a:srgbClr val="666666"/>
              </a:solidFill>
              <a:latin typeface="Source Sans Pro"/>
              <a:ea typeface="Source Sans Pro"/>
              <a:cs typeface="Source Sans Pro"/>
              <a:sym typeface="Source Sans Pro"/>
            </a:endParaRPr>
          </a:p>
        </p:txBody>
      </p:sp>
      <p:pic>
        <p:nvPicPr>
          <p:cNvPr id="85" name="Google Shape;85;p15"/>
          <p:cNvPicPr preferRelativeResize="0"/>
          <p:nvPr/>
        </p:nvPicPr>
        <p:blipFill rotWithShape="1">
          <a:blip r:embed="rId3">
            <a:alphaModFix/>
          </a:blip>
          <a:srcRect b="21183" l="29860" r="32125" t="30074"/>
          <a:stretch/>
        </p:blipFill>
        <p:spPr>
          <a:xfrm>
            <a:off x="7069900" y="1859925"/>
            <a:ext cx="1762398" cy="1506549"/>
          </a:xfrm>
          <a:prstGeom prst="rect">
            <a:avLst/>
          </a:prstGeom>
          <a:noFill/>
          <a:ln>
            <a:noFill/>
          </a:ln>
        </p:spPr>
      </p:pic>
      <p:pic>
        <p:nvPicPr>
          <p:cNvPr id="86" name="Google Shape;86;p15"/>
          <p:cNvPicPr preferRelativeResize="0"/>
          <p:nvPr/>
        </p:nvPicPr>
        <p:blipFill rotWithShape="1">
          <a:blip r:embed="rId4">
            <a:alphaModFix/>
          </a:blip>
          <a:srcRect b="41610" l="39595" r="55214" t="50816"/>
          <a:stretch/>
        </p:blipFill>
        <p:spPr>
          <a:xfrm>
            <a:off x="7113138" y="3571375"/>
            <a:ext cx="372537" cy="379254"/>
          </a:xfrm>
          <a:prstGeom prst="rect">
            <a:avLst/>
          </a:prstGeom>
          <a:noFill/>
          <a:ln>
            <a:noFill/>
          </a:ln>
        </p:spPr>
      </p:pic>
      <p:pic>
        <p:nvPicPr>
          <p:cNvPr id="87" name="Google Shape;87;p15"/>
          <p:cNvPicPr preferRelativeResize="0"/>
          <p:nvPr/>
        </p:nvPicPr>
        <p:blipFill rotWithShape="1">
          <a:blip r:embed="rId4">
            <a:alphaModFix/>
          </a:blip>
          <a:srcRect b="49105" l="34354" r="60455" t="42780"/>
          <a:stretch/>
        </p:blipFill>
        <p:spPr>
          <a:xfrm>
            <a:off x="7113138" y="4299781"/>
            <a:ext cx="372537" cy="406344"/>
          </a:xfrm>
          <a:prstGeom prst="rect">
            <a:avLst/>
          </a:prstGeom>
          <a:noFill/>
          <a:ln>
            <a:noFill/>
          </a:ln>
        </p:spPr>
      </p:pic>
      <p:sp>
        <p:nvSpPr>
          <p:cNvPr id="88" name="Google Shape;88;p15"/>
          <p:cNvSpPr txBox="1"/>
          <p:nvPr/>
        </p:nvSpPr>
        <p:spPr>
          <a:xfrm>
            <a:off x="7592838" y="3532600"/>
            <a:ext cx="1119900" cy="2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595959"/>
                </a:solidFill>
                <a:latin typeface="Source Sans Pro"/>
                <a:ea typeface="Source Sans Pro"/>
                <a:cs typeface="Source Sans Pro"/>
                <a:sym typeface="Source Sans Pro"/>
              </a:rPr>
              <a:t>Alive cell</a:t>
            </a:r>
            <a:endParaRPr sz="1800">
              <a:solidFill>
                <a:srgbClr val="595959"/>
              </a:solidFill>
              <a:latin typeface="Source Sans Pro"/>
              <a:ea typeface="Source Sans Pro"/>
              <a:cs typeface="Source Sans Pro"/>
              <a:sym typeface="Source Sans Pro"/>
            </a:endParaRPr>
          </a:p>
        </p:txBody>
      </p:sp>
      <p:sp>
        <p:nvSpPr>
          <p:cNvPr id="89" name="Google Shape;89;p15"/>
          <p:cNvSpPr txBox="1"/>
          <p:nvPr/>
        </p:nvSpPr>
        <p:spPr>
          <a:xfrm>
            <a:off x="7614263" y="4255175"/>
            <a:ext cx="1174800" cy="2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Source Sans Pro"/>
                <a:ea typeface="Source Sans Pro"/>
                <a:cs typeface="Source Sans Pro"/>
                <a:sym typeface="Source Sans Pro"/>
              </a:rPr>
              <a:t>Dead cell</a:t>
            </a:r>
            <a:endParaRPr sz="1800">
              <a:solidFill>
                <a:srgbClr val="666666"/>
              </a:solidFill>
              <a:latin typeface="Source Sans Pro"/>
              <a:ea typeface="Source Sans Pro"/>
              <a:cs typeface="Source Sans Pro"/>
              <a:sym typeface="Source Sans Pro"/>
            </a:endParaRPr>
          </a:p>
        </p:txBody>
      </p:sp>
      <p:sp>
        <p:nvSpPr>
          <p:cNvPr id="90" name="Google Shape;90;p15"/>
          <p:cNvSpPr txBox="1"/>
          <p:nvPr/>
        </p:nvSpPr>
        <p:spPr>
          <a:xfrm>
            <a:off x="7149113" y="3561525"/>
            <a:ext cx="3015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1</a:t>
            </a:r>
            <a:endParaRPr b="1" sz="1800">
              <a:solidFill>
                <a:srgbClr val="FF0000"/>
              </a:solidFill>
            </a:endParaRPr>
          </a:p>
        </p:txBody>
      </p:sp>
      <p:sp>
        <p:nvSpPr>
          <p:cNvPr id="91" name="Google Shape;91;p15"/>
          <p:cNvSpPr txBox="1"/>
          <p:nvPr/>
        </p:nvSpPr>
        <p:spPr>
          <a:xfrm>
            <a:off x="7149113" y="4247325"/>
            <a:ext cx="3015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0</a:t>
            </a:r>
            <a:endParaRPr sz="1800">
              <a:solidFill>
                <a:srgbClr val="FF0000"/>
              </a:solidFill>
            </a:endParaRPr>
          </a:p>
        </p:txBody>
      </p:sp>
      <p:sp>
        <p:nvSpPr>
          <p:cNvPr id="92" name="Google Shape;92;p1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2"/>
          <p:cNvSpPr txBox="1"/>
          <p:nvPr>
            <p:ph idx="1" type="body"/>
          </p:nvPr>
        </p:nvSpPr>
        <p:spPr>
          <a:xfrm>
            <a:off x="2829600" y="101500"/>
            <a:ext cx="6002700" cy="186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595959"/>
              </a:buClr>
              <a:buSzPts val="1800"/>
              <a:buChar char="●"/>
            </a:pPr>
            <a:r>
              <a:rPr lang="en">
                <a:solidFill>
                  <a:srgbClr val="595959"/>
                </a:solidFill>
              </a:rPr>
              <a:t>Hybrids are the merging of two colors. </a:t>
            </a:r>
            <a:endParaRPr>
              <a:solidFill>
                <a:srgbClr val="595959"/>
              </a:solidFill>
            </a:endParaRPr>
          </a:p>
          <a:p>
            <a:pPr indent="-342900" lvl="0" marL="457200" rtl="0" algn="l">
              <a:spcBef>
                <a:spcPts val="0"/>
              </a:spcBef>
              <a:spcAft>
                <a:spcPts val="0"/>
              </a:spcAft>
              <a:buClr>
                <a:srgbClr val="595959"/>
              </a:buClr>
              <a:buSzPts val="1800"/>
              <a:buChar char="●"/>
            </a:pPr>
            <a:r>
              <a:rPr lang="en">
                <a:solidFill>
                  <a:srgbClr val="595959"/>
                </a:solidFill>
              </a:rPr>
              <a:t>The higher your fitness (relative frequency) the more influence your color contributes to offspring. </a:t>
            </a:r>
            <a:endParaRPr>
              <a:solidFill>
                <a:srgbClr val="595959"/>
              </a:solidFill>
            </a:endParaRPr>
          </a:p>
          <a:p>
            <a:pPr indent="-342900" lvl="0" marL="457200" rtl="0" algn="l">
              <a:spcBef>
                <a:spcPts val="0"/>
              </a:spcBef>
              <a:spcAft>
                <a:spcPts val="0"/>
              </a:spcAft>
              <a:buClr>
                <a:srgbClr val="595959"/>
              </a:buClr>
              <a:buSzPts val="1800"/>
              <a:buChar char="●"/>
            </a:pPr>
            <a:r>
              <a:rPr lang="en">
                <a:solidFill>
                  <a:srgbClr val="595959"/>
                </a:solidFill>
              </a:rPr>
              <a:t>Computed by a </a:t>
            </a:r>
            <a:r>
              <a:rPr lang="en" u="sng">
                <a:solidFill>
                  <a:srgbClr val="595959"/>
                </a:solidFill>
              </a:rPr>
              <a:t>weighted average </a:t>
            </a:r>
            <a:r>
              <a:rPr lang="en">
                <a:solidFill>
                  <a:srgbClr val="595959"/>
                </a:solidFill>
              </a:rPr>
              <a:t> instead of a traditional average</a:t>
            </a:r>
            <a:endParaRPr>
              <a:solidFill>
                <a:srgbClr val="595959"/>
              </a:solidFill>
            </a:endParaRPr>
          </a:p>
          <a:p>
            <a:pPr indent="0" lvl="0" marL="0" rtl="0" algn="l">
              <a:spcBef>
                <a:spcPts val="1600"/>
              </a:spcBef>
              <a:spcAft>
                <a:spcPts val="0"/>
              </a:spcAft>
              <a:buNone/>
            </a:pPr>
            <a:r>
              <a:t/>
            </a:r>
            <a:endParaRPr>
              <a:solidFill>
                <a:srgbClr val="595959"/>
              </a:solidFill>
            </a:endParaRPr>
          </a:p>
          <a:p>
            <a:pPr indent="0" lvl="0" marL="0" rtl="0" algn="l">
              <a:spcBef>
                <a:spcPts val="1600"/>
              </a:spcBef>
              <a:spcAft>
                <a:spcPts val="0"/>
              </a:spcAft>
              <a:buNone/>
            </a:pPr>
            <a:r>
              <a:t/>
            </a:r>
            <a:endParaRPr>
              <a:solidFill>
                <a:srgbClr val="595959"/>
              </a:solidFill>
            </a:endParaRPr>
          </a:p>
          <a:p>
            <a:pPr indent="0" lvl="0" marL="0" rtl="0" algn="l">
              <a:spcBef>
                <a:spcPts val="1600"/>
              </a:spcBef>
              <a:spcAft>
                <a:spcPts val="0"/>
              </a:spcAft>
              <a:buNone/>
            </a:pPr>
            <a:r>
              <a:t/>
            </a:r>
            <a:endParaRPr>
              <a:solidFill>
                <a:srgbClr val="595959"/>
              </a:solidFill>
            </a:endParaRPr>
          </a:p>
          <a:p>
            <a:pPr indent="0" lvl="0" marL="0" rtl="0" algn="l">
              <a:spcBef>
                <a:spcPts val="1600"/>
              </a:spcBef>
              <a:spcAft>
                <a:spcPts val="1600"/>
              </a:spcAft>
              <a:buNone/>
            </a:pPr>
            <a:r>
              <a:t/>
            </a:r>
            <a:endParaRPr>
              <a:solidFill>
                <a:srgbClr val="595959"/>
              </a:solidFill>
            </a:endParaRPr>
          </a:p>
        </p:txBody>
      </p:sp>
      <p:sp>
        <p:nvSpPr>
          <p:cNvPr id="441" name="Google Shape;441;p42"/>
          <p:cNvSpPr/>
          <p:nvPr/>
        </p:nvSpPr>
        <p:spPr>
          <a:xfrm>
            <a:off x="311700" y="211406"/>
            <a:ext cx="2517900" cy="186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ans Pro"/>
                <a:ea typeface="Source Sans Pro"/>
                <a:cs typeface="Source Sans Pro"/>
                <a:sym typeface="Source Sans Pro"/>
              </a:rPr>
              <a:t>Fitness, weighted sums, and hybrid inheritance </a:t>
            </a:r>
            <a:endParaRPr sz="1800">
              <a:solidFill>
                <a:schemeClr val="lt1"/>
              </a:solidFill>
              <a:latin typeface="Source Sans Pro"/>
              <a:ea typeface="Source Sans Pro"/>
              <a:cs typeface="Source Sans Pro"/>
              <a:sym typeface="Source Sans Pro"/>
            </a:endParaRPr>
          </a:p>
        </p:txBody>
      </p:sp>
      <p:sp>
        <p:nvSpPr>
          <p:cNvPr id="442" name="Google Shape;442;p42"/>
          <p:cNvSpPr/>
          <p:nvPr/>
        </p:nvSpPr>
        <p:spPr>
          <a:xfrm>
            <a:off x="3625788" y="3945450"/>
            <a:ext cx="1352700" cy="2799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3" name="Google Shape;443;p42"/>
          <p:cNvSpPr txBox="1"/>
          <p:nvPr/>
        </p:nvSpPr>
        <p:spPr>
          <a:xfrm>
            <a:off x="439925" y="2476150"/>
            <a:ext cx="3534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sz="1800">
                <a:solidFill>
                  <a:srgbClr val="595959"/>
                </a:solidFill>
                <a:latin typeface="Source Sans Pro"/>
                <a:ea typeface="Source Sans Pro"/>
                <a:cs typeface="Source Sans Pro"/>
                <a:sym typeface="Source Sans Pro"/>
              </a:rPr>
              <a:t>{</a:t>
            </a:r>
            <a:r>
              <a:rPr lang="en" sz="1800">
                <a:solidFill>
                  <a:srgbClr val="595959"/>
                </a:solidFill>
                <a:highlight>
                  <a:srgbClr val="F4CCCC"/>
                </a:highlight>
                <a:latin typeface="Source Sans Pro"/>
                <a:ea typeface="Source Sans Pro"/>
                <a:cs typeface="Source Sans Pro"/>
                <a:sym typeface="Source Sans Pro"/>
              </a:rPr>
              <a:t> (255,0,0):0.33</a:t>
            </a:r>
            <a:r>
              <a:rPr lang="en" sz="1800">
                <a:solidFill>
                  <a:srgbClr val="595959"/>
                </a:solidFill>
                <a:latin typeface="Source Sans Pro"/>
                <a:ea typeface="Source Sans Pro"/>
                <a:cs typeface="Source Sans Pro"/>
                <a:sym typeface="Source Sans Pro"/>
              </a:rPr>
              <a:t>, </a:t>
            </a:r>
            <a:r>
              <a:rPr lang="en" sz="1800">
                <a:solidFill>
                  <a:srgbClr val="595959"/>
                </a:solidFill>
                <a:highlight>
                  <a:srgbClr val="00FFFF"/>
                </a:highlight>
                <a:latin typeface="Source Sans Pro"/>
                <a:ea typeface="Source Sans Pro"/>
                <a:cs typeface="Source Sans Pro"/>
                <a:sym typeface="Source Sans Pro"/>
              </a:rPr>
              <a:t>(0,255,255):0.66</a:t>
            </a:r>
            <a:r>
              <a:rPr lang="en" sz="1800">
                <a:solidFill>
                  <a:srgbClr val="595959"/>
                </a:solidFill>
                <a:latin typeface="Source Sans Pro"/>
                <a:ea typeface="Source Sans Pro"/>
                <a:cs typeface="Source Sans Pro"/>
                <a:sym typeface="Source Sans Pro"/>
              </a:rPr>
              <a:t>} </a:t>
            </a:r>
            <a:endParaRPr sz="1800">
              <a:solidFill>
                <a:srgbClr val="595959"/>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rgbClr val="434343"/>
              </a:solidFill>
              <a:latin typeface="Source Sans Pro"/>
              <a:ea typeface="Source Sans Pro"/>
              <a:cs typeface="Source Sans Pro"/>
              <a:sym typeface="Source Sans Pro"/>
            </a:endParaRPr>
          </a:p>
        </p:txBody>
      </p:sp>
      <p:sp>
        <p:nvSpPr>
          <p:cNvPr id="444" name="Google Shape;444;p42"/>
          <p:cNvSpPr txBox="1"/>
          <p:nvPr/>
        </p:nvSpPr>
        <p:spPr>
          <a:xfrm>
            <a:off x="3835600" y="2476150"/>
            <a:ext cx="5114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a:t>
            </a:r>
            <a:r>
              <a:rPr lang="en" sz="1800">
                <a:solidFill>
                  <a:srgbClr val="434343"/>
                </a:solidFill>
                <a:highlight>
                  <a:srgbClr val="F4CCCC"/>
                </a:highlight>
                <a:latin typeface="Source Sans Pro"/>
                <a:ea typeface="Source Sans Pro"/>
                <a:cs typeface="Source Sans Pro"/>
                <a:sym typeface="Source Sans Pro"/>
              </a:rPr>
              <a:t> (255,0,0):0.25</a:t>
            </a:r>
            <a:r>
              <a:rPr lang="en" sz="1800">
                <a:solidFill>
                  <a:srgbClr val="434343"/>
                </a:solidFill>
                <a:latin typeface="Source Sans Pro"/>
                <a:ea typeface="Source Sans Pro"/>
                <a:cs typeface="Source Sans Pro"/>
                <a:sym typeface="Source Sans Pro"/>
              </a:rPr>
              <a:t>, </a:t>
            </a:r>
            <a:r>
              <a:rPr lang="en" sz="1800">
                <a:solidFill>
                  <a:srgbClr val="434343"/>
                </a:solidFill>
                <a:highlight>
                  <a:srgbClr val="00FFFF"/>
                </a:highlight>
                <a:latin typeface="Source Sans Pro"/>
                <a:ea typeface="Source Sans Pro"/>
                <a:cs typeface="Source Sans Pro"/>
                <a:sym typeface="Source Sans Pro"/>
              </a:rPr>
              <a:t>(0,255,255):0.50,</a:t>
            </a:r>
            <a:r>
              <a:rPr lang="en" sz="1800">
                <a:solidFill>
                  <a:srgbClr val="434343"/>
                </a:solidFill>
                <a:latin typeface="Source Sans Pro"/>
                <a:ea typeface="Source Sans Pro"/>
                <a:cs typeface="Source Sans Pro"/>
                <a:sym typeface="Source Sans Pro"/>
              </a:rPr>
              <a:t> </a:t>
            </a:r>
            <a:r>
              <a:rPr lang="en" sz="1800">
                <a:solidFill>
                  <a:srgbClr val="434343"/>
                </a:solidFill>
                <a:highlight>
                  <a:srgbClr val="54A8A8"/>
                </a:highlight>
                <a:latin typeface="Source Sans Pro"/>
                <a:ea typeface="Source Sans Pro"/>
                <a:cs typeface="Source Sans Pro"/>
                <a:sym typeface="Source Sans Pro"/>
              </a:rPr>
              <a:t>(84,168,168):0.25 }</a:t>
            </a:r>
            <a:r>
              <a:rPr lang="en" sz="1800">
                <a:solidFill>
                  <a:srgbClr val="434343"/>
                </a:solidFill>
                <a:latin typeface="Source Sans Pro"/>
                <a:ea typeface="Source Sans Pro"/>
                <a:cs typeface="Source Sans Pro"/>
                <a:sym typeface="Source Sans Pro"/>
              </a:rPr>
              <a:t> </a:t>
            </a:r>
            <a:endParaRPr sz="1800">
              <a:solidFill>
                <a:srgbClr val="434343"/>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rgbClr val="434343"/>
              </a:solidFill>
              <a:latin typeface="Source Sans Pro"/>
              <a:ea typeface="Source Sans Pro"/>
              <a:cs typeface="Source Sans Pro"/>
              <a:sym typeface="Source Sans Pro"/>
            </a:endParaRPr>
          </a:p>
        </p:txBody>
      </p:sp>
      <p:sp>
        <p:nvSpPr>
          <p:cNvPr id="445" name="Google Shape;445;p42"/>
          <p:cNvSpPr txBox="1"/>
          <p:nvPr/>
        </p:nvSpPr>
        <p:spPr>
          <a:xfrm>
            <a:off x="5774700" y="2791325"/>
            <a:ext cx="909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434343"/>
                </a:solidFill>
                <a:latin typeface="Source Sans Pro"/>
                <a:ea typeface="Source Sans Pro"/>
                <a:cs typeface="Source Sans Pro"/>
                <a:sym typeface="Source Sans Pro"/>
              </a:rPr>
              <a:t>Gen 3</a:t>
            </a:r>
            <a:endParaRPr b="1" sz="1800">
              <a:solidFill>
                <a:srgbClr val="434343"/>
              </a:solidFill>
              <a:latin typeface="Source Sans Pro"/>
              <a:ea typeface="Source Sans Pro"/>
              <a:cs typeface="Source Sans Pro"/>
              <a:sym typeface="Source Sans Pro"/>
            </a:endParaRPr>
          </a:p>
        </p:txBody>
      </p:sp>
      <p:sp>
        <p:nvSpPr>
          <p:cNvPr id="446" name="Google Shape;446;p42"/>
          <p:cNvSpPr txBox="1"/>
          <p:nvPr/>
        </p:nvSpPr>
        <p:spPr>
          <a:xfrm>
            <a:off x="562775" y="2791325"/>
            <a:ext cx="909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434343"/>
                </a:solidFill>
                <a:latin typeface="Source Sans Pro"/>
                <a:ea typeface="Source Sans Pro"/>
                <a:cs typeface="Source Sans Pro"/>
                <a:sym typeface="Source Sans Pro"/>
              </a:rPr>
              <a:t>Gen 2</a:t>
            </a:r>
            <a:endParaRPr b="1" sz="1800">
              <a:solidFill>
                <a:srgbClr val="434343"/>
              </a:solidFill>
              <a:latin typeface="Source Sans Pro"/>
              <a:ea typeface="Source Sans Pro"/>
              <a:cs typeface="Source Sans Pro"/>
              <a:sym typeface="Source Sans Pro"/>
            </a:endParaRPr>
          </a:p>
        </p:txBody>
      </p:sp>
      <p:graphicFrame>
        <p:nvGraphicFramePr>
          <p:cNvPr id="447" name="Google Shape;447;p42"/>
          <p:cNvGraphicFramePr/>
          <p:nvPr/>
        </p:nvGraphicFramePr>
        <p:xfrm>
          <a:off x="5774700" y="3151338"/>
          <a:ext cx="3000000" cy="3000000"/>
        </p:xfrm>
        <a:graphic>
          <a:graphicData uri="http://schemas.openxmlformats.org/drawingml/2006/table">
            <a:tbl>
              <a:tblPr>
                <a:noFill/>
                <a:tableStyleId>{AFD5B99F-5135-450F-84DF-2B02E5D3E088}</a:tableStyleId>
              </a:tblPr>
              <a:tblGrid>
                <a:gridCol w="762000"/>
                <a:gridCol w="730550"/>
                <a:gridCol w="774275"/>
              </a:tblGrid>
              <a:tr h="589300">
                <a:tc>
                  <a:txBody>
                    <a:bodyPr/>
                    <a:lstStyle/>
                    <a:p>
                      <a:pPr indent="0" lvl="0" marL="0" rtl="0" algn="l">
                        <a:spcBef>
                          <a:spcPts val="0"/>
                        </a:spcBef>
                        <a:spcAft>
                          <a:spcPts val="0"/>
                        </a:spcAft>
                        <a:buNone/>
                      </a:pPr>
                      <a:r>
                        <a:rPr lang="en">
                          <a:solidFill>
                            <a:srgbClr val="FFFFFF"/>
                          </a:solidFill>
                        </a:rPr>
                        <a:t>(0,0,0)</a:t>
                      </a:r>
                      <a:endParaRPr>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r>
              <a:tr h="639400">
                <a:tc>
                  <a:txBody>
                    <a:bodyPr/>
                    <a:lstStyle/>
                    <a:p>
                      <a:pPr indent="0" lvl="0" marL="0" rtl="0" algn="l">
                        <a:spcBef>
                          <a:spcPts val="0"/>
                        </a:spcBef>
                        <a:spcAft>
                          <a:spcPts val="0"/>
                        </a:spcAft>
                        <a:buNone/>
                      </a:pPr>
                      <a:r>
                        <a:rPr lang="en">
                          <a:solidFill>
                            <a:srgbClr val="FFFFFF"/>
                          </a:solidFill>
                        </a:rPr>
                        <a:t>(0,0,0)</a:t>
                      </a:r>
                      <a:endParaRPr>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000000"/>
                          </a:solidFill>
                        </a:rPr>
                        <a:t>(84,168,168)</a:t>
                      </a:r>
                      <a:endParaRPr>
                        <a:solidFill>
                          <a:srgbClr val="000000"/>
                        </a:solidFill>
                      </a:endParaRPr>
                    </a:p>
                  </a:txBody>
                  <a:tcPr marT="91425" marB="91425" marR="91425" marL="91425">
                    <a:solidFill>
                      <a:srgbClr val="54A8A8"/>
                    </a:solidFill>
                  </a:tcPr>
                </a:tc>
                <a:tc>
                  <a:txBody>
                    <a:bodyPr/>
                    <a:lstStyle/>
                    <a:p>
                      <a:pPr indent="0" lvl="0" marL="0" rtl="0" algn="l">
                        <a:spcBef>
                          <a:spcPts val="0"/>
                        </a:spcBef>
                        <a:spcAft>
                          <a:spcPts val="0"/>
                        </a:spcAft>
                        <a:buNone/>
                      </a:pPr>
                      <a:r>
                        <a:rPr lang="en">
                          <a:solidFill>
                            <a:srgbClr val="000000"/>
                          </a:solidFill>
                        </a:rPr>
                        <a:t>(0,255,255)</a:t>
                      </a:r>
                      <a:endParaRPr>
                        <a:solidFill>
                          <a:srgbClr val="000000"/>
                        </a:solidFill>
                      </a:endParaRPr>
                    </a:p>
                  </a:txBody>
                  <a:tcPr marT="91425" marB="91425" marR="91425" marL="91425">
                    <a:solidFill>
                      <a:srgbClr val="00FFFF"/>
                    </a:solidFill>
                  </a:tcPr>
                </a:tc>
              </a:tr>
              <a:tr h="639400">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000000"/>
                          </a:solidFill>
                        </a:rPr>
                        <a:t>(0,255,255)</a:t>
                      </a:r>
                      <a:endParaRPr>
                        <a:solidFill>
                          <a:srgbClr val="000000"/>
                        </a:solidFill>
                      </a:endParaRPr>
                    </a:p>
                  </a:txBody>
                  <a:tcPr marT="91425" marB="91425" marR="91425" marL="91425">
                    <a:solidFill>
                      <a:srgbClr val="00FFFF"/>
                    </a:solidFill>
                  </a:tcPr>
                </a:tc>
                <a:tc>
                  <a:txBody>
                    <a:bodyPr/>
                    <a:lstStyle/>
                    <a:p>
                      <a:pPr indent="0" lvl="0" marL="0" rtl="0" algn="l">
                        <a:spcBef>
                          <a:spcPts val="0"/>
                        </a:spcBef>
                        <a:spcAft>
                          <a:spcPts val="0"/>
                        </a:spcAft>
                        <a:buNone/>
                      </a:pPr>
                      <a:r>
                        <a:rPr lang="en">
                          <a:solidFill>
                            <a:srgbClr val="FFFFFF"/>
                          </a:solidFill>
                        </a:rPr>
                        <a:t>(255,0,0)</a:t>
                      </a:r>
                      <a:endParaRPr>
                        <a:solidFill>
                          <a:srgbClr val="FFFFFF"/>
                        </a:solidFill>
                      </a:endParaRPr>
                    </a:p>
                  </a:txBody>
                  <a:tcPr marT="91425" marB="91425" marR="91425" marL="91425">
                    <a:solidFill>
                      <a:srgbClr val="FF0000"/>
                    </a:solidFill>
                  </a:tcPr>
                </a:tc>
              </a:tr>
            </a:tbl>
          </a:graphicData>
        </a:graphic>
      </p:graphicFrame>
      <p:graphicFrame>
        <p:nvGraphicFramePr>
          <p:cNvPr id="448" name="Google Shape;448;p42"/>
          <p:cNvGraphicFramePr/>
          <p:nvPr/>
        </p:nvGraphicFramePr>
        <p:xfrm>
          <a:off x="562775" y="3151350"/>
          <a:ext cx="3000000" cy="3000000"/>
        </p:xfrm>
        <a:graphic>
          <a:graphicData uri="http://schemas.openxmlformats.org/drawingml/2006/table">
            <a:tbl>
              <a:tblPr>
                <a:noFill/>
                <a:tableStyleId>{AFD5B99F-5135-450F-84DF-2B02E5D3E088}</a:tableStyleId>
              </a:tblPr>
              <a:tblGrid>
                <a:gridCol w="762000"/>
                <a:gridCol w="730550"/>
                <a:gridCol w="774275"/>
              </a:tblGrid>
              <a:tr h="589300">
                <a:tc>
                  <a:txBody>
                    <a:bodyPr/>
                    <a:lstStyle/>
                    <a:p>
                      <a:pPr indent="0" lvl="0" marL="0" rtl="0" algn="l">
                        <a:spcBef>
                          <a:spcPts val="0"/>
                        </a:spcBef>
                        <a:spcAft>
                          <a:spcPts val="0"/>
                        </a:spcAft>
                        <a:buNone/>
                      </a:pPr>
                      <a:r>
                        <a:rPr lang="en">
                          <a:solidFill>
                            <a:srgbClr val="FFFFFF"/>
                          </a:solidFill>
                        </a:rPr>
                        <a:t>(0,0,0)</a:t>
                      </a:r>
                      <a:endParaRPr>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r>
              <a:tr h="639400">
                <a:tc>
                  <a:txBody>
                    <a:bodyPr/>
                    <a:lstStyle/>
                    <a:p>
                      <a:pPr indent="0" lvl="0" marL="0" rtl="0" algn="l">
                        <a:spcBef>
                          <a:spcPts val="0"/>
                        </a:spcBef>
                        <a:spcAft>
                          <a:spcPts val="0"/>
                        </a:spcAft>
                        <a:buNone/>
                      </a:pPr>
                      <a:r>
                        <a:rPr lang="en">
                          <a:solidFill>
                            <a:srgbClr val="FFFFFF"/>
                          </a:solidFill>
                        </a:rPr>
                        <a:t>(0,0,0)</a:t>
                      </a:r>
                      <a:endParaRPr>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FFFFFF"/>
                          </a:solidFill>
                        </a:rPr>
                        <a:t>(0,0,0)</a:t>
                      </a:r>
                      <a:endParaRPr>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000000"/>
                          </a:solidFill>
                        </a:rPr>
                        <a:t>(0,255,255)</a:t>
                      </a:r>
                      <a:endParaRPr>
                        <a:solidFill>
                          <a:srgbClr val="000000"/>
                        </a:solidFill>
                      </a:endParaRPr>
                    </a:p>
                  </a:txBody>
                  <a:tcPr marT="91425" marB="91425" marR="91425" marL="91425">
                    <a:solidFill>
                      <a:srgbClr val="00FFFF"/>
                    </a:solidFill>
                  </a:tcPr>
                </a:tc>
              </a:tr>
              <a:tr h="639400">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000000"/>
                          </a:solidFill>
                        </a:rPr>
                        <a:t>(0,255,255)</a:t>
                      </a:r>
                      <a:endParaRPr>
                        <a:solidFill>
                          <a:srgbClr val="000000"/>
                        </a:solidFill>
                      </a:endParaRPr>
                    </a:p>
                  </a:txBody>
                  <a:tcPr marT="91425" marB="91425" marR="91425" marL="91425">
                    <a:solidFill>
                      <a:srgbClr val="00FFFF"/>
                    </a:solidFill>
                  </a:tcPr>
                </a:tc>
                <a:tc>
                  <a:txBody>
                    <a:bodyPr/>
                    <a:lstStyle/>
                    <a:p>
                      <a:pPr indent="0" lvl="0" marL="0" rtl="0" algn="l">
                        <a:spcBef>
                          <a:spcPts val="0"/>
                        </a:spcBef>
                        <a:spcAft>
                          <a:spcPts val="0"/>
                        </a:spcAft>
                        <a:buNone/>
                      </a:pPr>
                      <a:r>
                        <a:rPr lang="en">
                          <a:solidFill>
                            <a:srgbClr val="FFFFFF"/>
                          </a:solidFill>
                        </a:rPr>
                        <a:t>(255,0,0)</a:t>
                      </a:r>
                      <a:endParaRPr>
                        <a:solidFill>
                          <a:srgbClr val="FFFFFF"/>
                        </a:solidFill>
                      </a:endParaRPr>
                    </a:p>
                  </a:txBody>
                  <a:tcPr marT="91425" marB="91425" marR="91425" marL="91425">
                    <a:solidFill>
                      <a:srgbClr val="FF0000"/>
                    </a:solidFill>
                  </a:tcPr>
                </a:tc>
              </a:tr>
            </a:tbl>
          </a:graphicData>
        </a:graphic>
      </p:graphicFrame>
      <p:sp>
        <p:nvSpPr>
          <p:cNvPr id="449" name="Google Shape;449;p4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3"/>
          <p:cNvSpPr txBox="1"/>
          <p:nvPr>
            <p:ph idx="1" type="body"/>
          </p:nvPr>
        </p:nvSpPr>
        <p:spPr>
          <a:xfrm>
            <a:off x="2829600" y="101500"/>
            <a:ext cx="6002700" cy="1644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434343"/>
                </a:solidFill>
              </a:rPr>
              <a:t>Parent R= </a:t>
            </a:r>
            <a:r>
              <a:rPr b="1" lang="en">
                <a:solidFill>
                  <a:srgbClr val="434343"/>
                </a:solidFill>
                <a:highlight>
                  <a:srgbClr val="F4CCCC"/>
                </a:highlight>
              </a:rPr>
              <a:t>(255 x 0.33)</a:t>
            </a:r>
            <a:r>
              <a:rPr b="1" lang="en">
                <a:solidFill>
                  <a:srgbClr val="434343"/>
                </a:solidFill>
              </a:rPr>
              <a:t> + </a:t>
            </a:r>
            <a:r>
              <a:rPr b="1" lang="en">
                <a:solidFill>
                  <a:srgbClr val="434343"/>
                </a:solidFill>
                <a:highlight>
                  <a:srgbClr val="00FFFF"/>
                </a:highlight>
              </a:rPr>
              <a:t>(0 x 0.66) </a:t>
            </a:r>
            <a:r>
              <a:rPr b="1" lang="en">
                <a:solidFill>
                  <a:srgbClr val="434343"/>
                </a:solidFill>
              </a:rPr>
              <a:t>= </a:t>
            </a:r>
            <a:r>
              <a:rPr b="1" lang="en">
                <a:solidFill>
                  <a:srgbClr val="434343"/>
                </a:solidFill>
                <a:highlight>
                  <a:srgbClr val="54A8A8"/>
                </a:highlight>
              </a:rPr>
              <a:t>84.15</a:t>
            </a:r>
            <a:endParaRPr b="1">
              <a:solidFill>
                <a:srgbClr val="434343"/>
              </a:solidFill>
              <a:highlight>
                <a:srgbClr val="54A8A8"/>
              </a:highlight>
            </a:endParaRPr>
          </a:p>
          <a:p>
            <a:pPr indent="0" lvl="0" marL="0" rtl="0" algn="l">
              <a:lnSpc>
                <a:spcPct val="100000"/>
              </a:lnSpc>
              <a:spcBef>
                <a:spcPts val="0"/>
              </a:spcBef>
              <a:spcAft>
                <a:spcPts val="0"/>
              </a:spcAft>
              <a:buNone/>
            </a:pPr>
            <a:r>
              <a:rPr b="1" lang="en">
                <a:solidFill>
                  <a:srgbClr val="434343"/>
                </a:solidFill>
              </a:rPr>
              <a:t>Parent G =</a:t>
            </a:r>
            <a:r>
              <a:rPr b="1" lang="en">
                <a:solidFill>
                  <a:srgbClr val="434343"/>
                </a:solidFill>
                <a:highlight>
                  <a:srgbClr val="F4CCCC"/>
                </a:highlight>
              </a:rPr>
              <a:t> (0 x 0.33) </a:t>
            </a:r>
            <a:r>
              <a:rPr b="1" lang="en">
                <a:solidFill>
                  <a:srgbClr val="434343"/>
                </a:solidFill>
              </a:rPr>
              <a:t>+ </a:t>
            </a:r>
            <a:r>
              <a:rPr b="1" lang="en">
                <a:solidFill>
                  <a:srgbClr val="434343"/>
                </a:solidFill>
                <a:highlight>
                  <a:srgbClr val="00FFFF"/>
                </a:highlight>
              </a:rPr>
              <a:t>(255 x 0.66)</a:t>
            </a:r>
            <a:r>
              <a:rPr b="1" lang="en">
                <a:solidFill>
                  <a:srgbClr val="434343"/>
                </a:solidFill>
              </a:rPr>
              <a:t> = </a:t>
            </a:r>
            <a:r>
              <a:rPr b="1" lang="en">
                <a:solidFill>
                  <a:srgbClr val="434343"/>
                </a:solidFill>
                <a:highlight>
                  <a:srgbClr val="54A8A8"/>
                </a:highlight>
              </a:rPr>
              <a:t>168.3</a:t>
            </a:r>
            <a:endParaRPr b="1">
              <a:solidFill>
                <a:srgbClr val="434343"/>
              </a:solidFill>
              <a:highlight>
                <a:srgbClr val="54A8A8"/>
              </a:highlight>
            </a:endParaRPr>
          </a:p>
          <a:p>
            <a:pPr indent="0" lvl="0" marL="0" rtl="0" algn="l">
              <a:lnSpc>
                <a:spcPct val="100000"/>
              </a:lnSpc>
              <a:spcBef>
                <a:spcPts val="0"/>
              </a:spcBef>
              <a:spcAft>
                <a:spcPts val="0"/>
              </a:spcAft>
              <a:buNone/>
            </a:pPr>
            <a:r>
              <a:rPr b="1" lang="en">
                <a:solidFill>
                  <a:srgbClr val="434343"/>
                </a:solidFill>
              </a:rPr>
              <a:t>Parent B = </a:t>
            </a:r>
            <a:r>
              <a:rPr b="1" lang="en">
                <a:solidFill>
                  <a:srgbClr val="434343"/>
                </a:solidFill>
                <a:highlight>
                  <a:srgbClr val="F4CCCC"/>
                </a:highlight>
              </a:rPr>
              <a:t>(0 x 0.33) </a:t>
            </a:r>
            <a:r>
              <a:rPr b="1" lang="en">
                <a:solidFill>
                  <a:srgbClr val="434343"/>
                </a:solidFill>
              </a:rPr>
              <a:t>+ </a:t>
            </a:r>
            <a:r>
              <a:rPr b="1" lang="en">
                <a:solidFill>
                  <a:srgbClr val="434343"/>
                </a:solidFill>
                <a:highlight>
                  <a:srgbClr val="00FFFF"/>
                </a:highlight>
              </a:rPr>
              <a:t>(255 * 0.66)</a:t>
            </a:r>
            <a:r>
              <a:rPr b="1" lang="en">
                <a:solidFill>
                  <a:srgbClr val="434343"/>
                </a:solidFill>
              </a:rPr>
              <a:t> = </a:t>
            </a:r>
            <a:r>
              <a:rPr b="1" lang="en">
                <a:solidFill>
                  <a:srgbClr val="434343"/>
                </a:solidFill>
                <a:highlight>
                  <a:srgbClr val="54A8A8"/>
                </a:highlight>
              </a:rPr>
              <a:t>168.3</a:t>
            </a:r>
            <a:endParaRPr b="1">
              <a:solidFill>
                <a:srgbClr val="434343"/>
              </a:solidFill>
              <a:highlight>
                <a:srgbClr val="54A8A8"/>
              </a:highlight>
            </a:endParaRPr>
          </a:p>
          <a:p>
            <a:pPr indent="0" lvl="0" marL="0" rtl="0" algn="l">
              <a:lnSpc>
                <a:spcPct val="100000"/>
              </a:lnSpc>
              <a:spcBef>
                <a:spcPts val="0"/>
              </a:spcBef>
              <a:spcAft>
                <a:spcPts val="0"/>
              </a:spcAft>
              <a:buNone/>
            </a:pPr>
            <a:r>
              <a:t/>
            </a:r>
            <a:endParaRPr b="1">
              <a:solidFill>
                <a:srgbClr val="434343"/>
              </a:solidFill>
            </a:endParaRPr>
          </a:p>
          <a:p>
            <a:pPr indent="0" lvl="0" marL="0" rtl="0" algn="l">
              <a:lnSpc>
                <a:spcPct val="100000"/>
              </a:lnSpc>
              <a:spcBef>
                <a:spcPts val="0"/>
              </a:spcBef>
              <a:spcAft>
                <a:spcPts val="0"/>
              </a:spcAft>
              <a:buNone/>
            </a:pPr>
            <a:r>
              <a:rPr b="1" lang="en">
                <a:solidFill>
                  <a:srgbClr val="434343"/>
                </a:solidFill>
              </a:rPr>
              <a:t>New child RGB value = </a:t>
            </a:r>
            <a:r>
              <a:rPr b="1" lang="en">
                <a:solidFill>
                  <a:srgbClr val="434343"/>
                </a:solidFill>
                <a:highlight>
                  <a:srgbClr val="54A8A8"/>
                </a:highlight>
              </a:rPr>
              <a:t>(84,168,168) </a:t>
            </a:r>
            <a:endParaRPr>
              <a:solidFill>
                <a:srgbClr val="434343"/>
              </a:solidFill>
            </a:endParaRPr>
          </a:p>
          <a:p>
            <a:pPr indent="0" lvl="0" marL="0" rtl="0" algn="l">
              <a:spcBef>
                <a:spcPts val="0"/>
              </a:spcBef>
              <a:spcAft>
                <a:spcPts val="0"/>
              </a:spcAft>
              <a:buNone/>
            </a:pPr>
            <a:r>
              <a:t/>
            </a:r>
            <a:endParaRPr>
              <a:solidFill>
                <a:srgbClr val="595959"/>
              </a:solidFill>
            </a:endParaRPr>
          </a:p>
          <a:p>
            <a:pPr indent="0" lvl="0" marL="0" rtl="0" algn="l">
              <a:spcBef>
                <a:spcPts val="1600"/>
              </a:spcBef>
              <a:spcAft>
                <a:spcPts val="0"/>
              </a:spcAft>
              <a:buNone/>
            </a:pPr>
            <a:r>
              <a:t/>
            </a:r>
            <a:endParaRPr>
              <a:solidFill>
                <a:srgbClr val="595959"/>
              </a:solidFill>
            </a:endParaRPr>
          </a:p>
          <a:p>
            <a:pPr indent="0" lvl="0" marL="0" rtl="0" algn="l">
              <a:spcBef>
                <a:spcPts val="1600"/>
              </a:spcBef>
              <a:spcAft>
                <a:spcPts val="0"/>
              </a:spcAft>
              <a:buNone/>
            </a:pPr>
            <a:r>
              <a:t/>
            </a:r>
            <a:endParaRPr>
              <a:solidFill>
                <a:srgbClr val="595959"/>
              </a:solidFill>
            </a:endParaRPr>
          </a:p>
          <a:p>
            <a:pPr indent="0" lvl="0" marL="0" rtl="0" algn="l">
              <a:spcBef>
                <a:spcPts val="1600"/>
              </a:spcBef>
              <a:spcAft>
                <a:spcPts val="1600"/>
              </a:spcAft>
              <a:buNone/>
            </a:pPr>
            <a:r>
              <a:t/>
            </a:r>
            <a:endParaRPr>
              <a:solidFill>
                <a:srgbClr val="595959"/>
              </a:solidFill>
            </a:endParaRPr>
          </a:p>
        </p:txBody>
      </p:sp>
      <p:sp>
        <p:nvSpPr>
          <p:cNvPr id="455" name="Google Shape;455;p43"/>
          <p:cNvSpPr/>
          <p:nvPr/>
        </p:nvSpPr>
        <p:spPr>
          <a:xfrm>
            <a:off x="311700" y="211406"/>
            <a:ext cx="2517900" cy="186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ans Pro"/>
                <a:ea typeface="Source Sans Pro"/>
                <a:cs typeface="Source Sans Pro"/>
                <a:sym typeface="Source Sans Pro"/>
              </a:rPr>
              <a:t>Fitness, weighted sums, and hybrid inheritance </a:t>
            </a:r>
            <a:endParaRPr sz="1800">
              <a:solidFill>
                <a:schemeClr val="lt1"/>
              </a:solidFill>
              <a:latin typeface="Source Sans Pro"/>
              <a:ea typeface="Source Sans Pro"/>
              <a:cs typeface="Source Sans Pro"/>
              <a:sym typeface="Source Sans Pro"/>
            </a:endParaRPr>
          </a:p>
        </p:txBody>
      </p:sp>
      <p:sp>
        <p:nvSpPr>
          <p:cNvPr id="456" name="Google Shape;456;p43"/>
          <p:cNvSpPr/>
          <p:nvPr/>
        </p:nvSpPr>
        <p:spPr>
          <a:xfrm>
            <a:off x="3625788" y="3945450"/>
            <a:ext cx="1352700" cy="2799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7" name="Google Shape;457;p43"/>
          <p:cNvSpPr txBox="1"/>
          <p:nvPr/>
        </p:nvSpPr>
        <p:spPr>
          <a:xfrm>
            <a:off x="439925" y="2476150"/>
            <a:ext cx="3534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595959"/>
                </a:solidFill>
                <a:latin typeface="Source Sans Pro"/>
                <a:ea typeface="Source Sans Pro"/>
                <a:cs typeface="Source Sans Pro"/>
                <a:sym typeface="Source Sans Pro"/>
              </a:rPr>
              <a:t>{</a:t>
            </a:r>
            <a:r>
              <a:rPr lang="en" sz="1800">
                <a:solidFill>
                  <a:srgbClr val="595959"/>
                </a:solidFill>
                <a:highlight>
                  <a:srgbClr val="F4CCCC"/>
                </a:highlight>
                <a:latin typeface="Source Sans Pro"/>
                <a:ea typeface="Source Sans Pro"/>
                <a:cs typeface="Source Sans Pro"/>
                <a:sym typeface="Source Sans Pro"/>
              </a:rPr>
              <a:t> (255,0,0):0.33</a:t>
            </a:r>
            <a:r>
              <a:rPr lang="en" sz="1800">
                <a:solidFill>
                  <a:srgbClr val="595959"/>
                </a:solidFill>
                <a:latin typeface="Source Sans Pro"/>
                <a:ea typeface="Source Sans Pro"/>
                <a:cs typeface="Source Sans Pro"/>
                <a:sym typeface="Source Sans Pro"/>
              </a:rPr>
              <a:t>, </a:t>
            </a:r>
            <a:r>
              <a:rPr lang="en" sz="1800">
                <a:solidFill>
                  <a:srgbClr val="595959"/>
                </a:solidFill>
                <a:highlight>
                  <a:srgbClr val="00FFFF"/>
                </a:highlight>
                <a:latin typeface="Source Sans Pro"/>
                <a:ea typeface="Source Sans Pro"/>
                <a:cs typeface="Source Sans Pro"/>
                <a:sym typeface="Source Sans Pro"/>
              </a:rPr>
              <a:t>(0,255,255):0.66</a:t>
            </a:r>
            <a:r>
              <a:rPr lang="en" sz="1800">
                <a:solidFill>
                  <a:srgbClr val="595959"/>
                </a:solidFill>
                <a:latin typeface="Source Sans Pro"/>
                <a:ea typeface="Source Sans Pro"/>
                <a:cs typeface="Source Sans Pro"/>
                <a:sym typeface="Source Sans Pro"/>
              </a:rPr>
              <a:t>} </a:t>
            </a:r>
            <a:endParaRPr sz="1800">
              <a:solidFill>
                <a:srgbClr val="595959"/>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rgbClr val="434343"/>
              </a:solidFill>
              <a:latin typeface="Source Sans Pro"/>
              <a:ea typeface="Source Sans Pro"/>
              <a:cs typeface="Source Sans Pro"/>
              <a:sym typeface="Source Sans Pro"/>
            </a:endParaRPr>
          </a:p>
        </p:txBody>
      </p:sp>
      <p:sp>
        <p:nvSpPr>
          <p:cNvPr id="458" name="Google Shape;458;p43"/>
          <p:cNvSpPr txBox="1"/>
          <p:nvPr/>
        </p:nvSpPr>
        <p:spPr>
          <a:xfrm>
            <a:off x="3835600" y="2476150"/>
            <a:ext cx="5114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a:t>
            </a:r>
            <a:r>
              <a:rPr lang="en" sz="1800">
                <a:solidFill>
                  <a:srgbClr val="434343"/>
                </a:solidFill>
                <a:highlight>
                  <a:srgbClr val="F4CCCC"/>
                </a:highlight>
                <a:latin typeface="Source Sans Pro"/>
                <a:ea typeface="Source Sans Pro"/>
                <a:cs typeface="Source Sans Pro"/>
                <a:sym typeface="Source Sans Pro"/>
              </a:rPr>
              <a:t> (255,0,0):0.25</a:t>
            </a:r>
            <a:r>
              <a:rPr lang="en" sz="1800">
                <a:solidFill>
                  <a:srgbClr val="434343"/>
                </a:solidFill>
                <a:latin typeface="Source Sans Pro"/>
                <a:ea typeface="Source Sans Pro"/>
                <a:cs typeface="Source Sans Pro"/>
                <a:sym typeface="Source Sans Pro"/>
              </a:rPr>
              <a:t>, </a:t>
            </a:r>
            <a:r>
              <a:rPr lang="en" sz="1800">
                <a:solidFill>
                  <a:srgbClr val="434343"/>
                </a:solidFill>
                <a:highlight>
                  <a:srgbClr val="00FFFF"/>
                </a:highlight>
                <a:latin typeface="Source Sans Pro"/>
                <a:ea typeface="Source Sans Pro"/>
                <a:cs typeface="Source Sans Pro"/>
                <a:sym typeface="Source Sans Pro"/>
              </a:rPr>
              <a:t>(0,255,255):0.50,</a:t>
            </a:r>
            <a:r>
              <a:rPr lang="en" sz="1800">
                <a:solidFill>
                  <a:srgbClr val="434343"/>
                </a:solidFill>
                <a:latin typeface="Source Sans Pro"/>
                <a:ea typeface="Source Sans Pro"/>
                <a:cs typeface="Source Sans Pro"/>
                <a:sym typeface="Source Sans Pro"/>
              </a:rPr>
              <a:t> </a:t>
            </a:r>
            <a:r>
              <a:rPr lang="en" sz="1800">
                <a:solidFill>
                  <a:srgbClr val="434343"/>
                </a:solidFill>
                <a:highlight>
                  <a:srgbClr val="54A8A8"/>
                </a:highlight>
                <a:latin typeface="Source Sans Pro"/>
                <a:ea typeface="Source Sans Pro"/>
                <a:cs typeface="Source Sans Pro"/>
                <a:sym typeface="Source Sans Pro"/>
              </a:rPr>
              <a:t>(84,168,168):0.25 }</a:t>
            </a:r>
            <a:r>
              <a:rPr lang="en" sz="1800">
                <a:solidFill>
                  <a:srgbClr val="434343"/>
                </a:solidFill>
                <a:latin typeface="Source Sans Pro"/>
                <a:ea typeface="Source Sans Pro"/>
                <a:cs typeface="Source Sans Pro"/>
                <a:sym typeface="Source Sans Pro"/>
              </a:rPr>
              <a:t> </a:t>
            </a:r>
            <a:endParaRPr sz="1800">
              <a:solidFill>
                <a:srgbClr val="434343"/>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rgbClr val="434343"/>
              </a:solidFill>
              <a:latin typeface="Source Sans Pro"/>
              <a:ea typeface="Source Sans Pro"/>
              <a:cs typeface="Source Sans Pro"/>
              <a:sym typeface="Source Sans Pro"/>
            </a:endParaRPr>
          </a:p>
        </p:txBody>
      </p:sp>
      <p:sp>
        <p:nvSpPr>
          <p:cNvPr id="459" name="Google Shape;459;p43"/>
          <p:cNvSpPr txBox="1"/>
          <p:nvPr/>
        </p:nvSpPr>
        <p:spPr>
          <a:xfrm>
            <a:off x="5774700" y="2791325"/>
            <a:ext cx="909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434343"/>
                </a:solidFill>
                <a:latin typeface="Source Sans Pro"/>
                <a:ea typeface="Source Sans Pro"/>
                <a:cs typeface="Source Sans Pro"/>
                <a:sym typeface="Source Sans Pro"/>
              </a:rPr>
              <a:t>Gen 3</a:t>
            </a:r>
            <a:endParaRPr b="1" sz="1800">
              <a:solidFill>
                <a:srgbClr val="434343"/>
              </a:solidFill>
              <a:latin typeface="Source Sans Pro"/>
              <a:ea typeface="Source Sans Pro"/>
              <a:cs typeface="Source Sans Pro"/>
              <a:sym typeface="Source Sans Pro"/>
            </a:endParaRPr>
          </a:p>
        </p:txBody>
      </p:sp>
      <p:sp>
        <p:nvSpPr>
          <p:cNvPr id="460" name="Google Shape;460;p43"/>
          <p:cNvSpPr txBox="1"/>
          <p:nvPr/>
        </p:nvSpPr>
        <p:spPr>
          <a:xfrm>
            <a:off x="562775" y="2791325"/>
            <a:ext cx="909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434343"/>
                </a:solidFill>
                <a:latin typeface="Source Sans Pro"/>
                <a:ea typeface="Source Sans Pro"/>
                <a:cs typeface="Source Sans Pro"/>
                <a:sym typeface="Source Sans Pro"/>
              </a:rPr>
              <a:t>Gen 2</a:t>
            </a:r>
            <a:endParaRPr b="1" sz="1800">
              <a:solidFill>
                <a:srgbClr val="434343"/>
              </a:solidFill>
              <a:latin typeface="Source Sans Pro"/>
              <a:ea typeface="Source Sans Pro"/>
              <a:cs typeface="Source Sans Pro"/>
              <a:sym typeface="Source Sans Pro"/>
            </a:endParaRPr>
          </a:p>
        </p:txBody>
      </p:sp>
      <p:graphicFrame>
        <p:nvGraphicFramePr>
          <p:cNvPr id="461" name="Google Shape;461;p43"/>
          <p:cNvGraphicFramePr/>
          <p:nvPr/>
        </p:nvGraphicFramePr>
        <p:xfrm>
          <a:off x="5774700" y="3151338"/>
          <a:ext cx="3000000" cy="3000000"/>
        </p:xfrm>
        <a:graphic>
          <a:graphicData uri="http://schemas.openxmlformats.org/drawingml/2006/table">
            <a:tbl>
              <a:tblPr>
                <a:noFill/>
                <a:tableStyleId>{AFD5B99F-5135-450F-84DF-2B02E5D3E088}</a:tableStyleId>
              </a:tblPr>
              <a:tblGrid>
                <a:gridCol w="762000"/>
                <a:gridCol w="730550"/>
                <a:gridCol w="774275"/>
              </a:tblGrid>
              <a:tr h="589300">
                <a:tc>
                  <a:txBody>
                    <a:bodyPr/>
                    <a:lstStyle/>
                    <a:p>
                      <a:pPr indent="0" lvl="0" marL="0" rtl="0" algn="l">
                        <a:spcBef>
                          <a:spcPts val="0"/>
                        </a:spcBef>
                        <a:spcAft>
                          <a:spcPts val="0"/>
                        </a:spcAft>
                        <a:buNone/>
                      </a:pPr>
                      <a:r>
                        <a:rPr lang="en">
                          <a:solidFill>
                            <a:srgbClr val="FFFFFF"/>
                          </a:solidFill>
                        </a:rPr>
                        <a:t>(0,0,0)</a:t>
                      </a:r>
                      <a:endParaRPr>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r>
              <a:tr h="639400">
                <a:tc>
                  <a:txBody>
                    <a:bodyPr/>
                    <a:lstStyle/>
                    <a:p>
                      <a:pPr indent="0" lvl="0" marL="0" rtl="0" algn="l">
                        <a:spcBef>
                          <a:spcPts val="0"/>
                        </a:spcBef>
                        <a:spcAft>
                          <a:spcPts val="0"/>
                        </a:spcAft>
                        <a:buNone/>
                      </a:pPr>
                      <a:r>
                        <a:rPr lang="en">
                          <a:solidFill>
                            <a:srgbClr val="FFFFFF"/>
                          </a:solidFill>
                        </a:rPr>
                        <a:t>(0,0,0)</a:t>
                      </a:r>
                      <a:endParaRPr>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000000"/>
                          </a:solidFill>
                        </a:rPr>
                        <a:t>(84,168,168)</a:t>
                      </a:r>
                      <a:endParaRPr>
                        <a:solidFill>
                          <a:srgbClr val="000000"/>
                        </a:solidFill>
                      </a:endParaRPr>
                    </a:p>
                  </a:txBody>
                  <a:tcPr marT="91425" marB="91425" marR="91425" marL="91425">
                    <a:solidFill>
                      <a:srgbClr val="54A8A8"/>
                    </a:solidFill>
                  </a:tcPr>
                </a:tc>
                <a:tc>
                  <a:txBody>
                    <a:bodyPr/>
                    <a:lstStyle/>
                    <a:p>
                      <a:pPr indent="0" lvl="0" marL="0" rtl="0" algn="l">
                        <a:spcBef>
                          <a:spcPts val="0"/>
                        </a:spcBef>
                        <a:spcAft>
                          <a:spcPts val="0"/>
                        </a:spcAft>
                        <a:buNone/>
                      </a:pPr>
                      <a:r>
                        <a:rPr lang="en">
                          <a:solidFill>
                            <a:srgbClr val="000000"/>
                          </a:solidFill>
                        </a:rPr>
                        <a:t>(0,255,255)</a:t>
                      </a:r>
                      <a:endParaRPr>
                        <a:solidFill>
                          <a:srgbClr val="000000"/>
                        </a:solidFill>
                      </a:endParaRPr>
                    </a:p>
                  </a:txBody>
                  <a:tcPr marT="91425" marB="91425" marR="91425" marL="91425">
                    <a:solidFill>
                      <a:srgbClr val="00FFFF"/>
                    </a:solidFill>
                  </a:tcPr>
                </a:tc>
              </a:tr>
              <a:tr h="639400">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000000"/>
                          </a:solidFill>
                        </a:rPr>
                        <a:t>(0,255,255)</a:t>
                      </a:r>
                      <a:endParaRPr>
                        <a:solidFill>
                          <a:srgbClr val="000000"/>
                        </a:solidFill>
                      </a:endParaRPr>
                    </a:p>
                  </a:txBody>
                  <a:tcPr marT="91425" marB="91425" marR="91425" marL="91425">
                    <a:solidFill>
                      <a:srgbClr val="00FFFF"/>
                    </a:solidFill>
                  </a:tcPr>
                </a:tc>
                <a:tc>
                  <a:txBody>
                    <a:bodyPr/>
                    <a:lstStyle/>
                    <a:p>
                      <a:pPr indent="0" lvl="0" marL="0" rtl="0" algn="l">
                        <a:spcBef>
                          <a:spcPts val="0"/>
                        </a:spcBef>
                        <a:spcAft>
                          <a:spcPts val="0"/>
                        </a:spcAft>
                        <a:buNone/>
                      </a:pPr>
                      <a:r>
                        <a:rPr lang="en">
                          <a:solidFill>
                            <a:srgbClr val="FFFFFF"/>
                          </a:solidFill>
                        </a:rPr>
                        <a:t>(255,0,0)</a:t>
                      </a:r>
                      <a:endParaRPr>
                        <a:solidFill>
                          <a:srgbClr val="FFFFFF"/>
                        </a:solidFill>
                      </a:endParaRPr>
                    </a:p>
                  </a:txBody>
                  <a:tcPr marT="91425" marB="91425" marR="91425" marL="91425">
                    <a:solidFill>
                      <a:srgbClr val="FF0000"/>
                    </a:solidFill>
                  </a:tcPr>
                </a:tc>
              </a:tr>
            </a:tbl>
          </a:graphicData>
        </a:graphic>
      </p:graphicFrame>
      <p:graphicFrame>
        <p:nvGraphicFramePr>
          <p:cNvPr id="462" name="Google Shape;462;p43"/>
          <p:cNvGraphicFramePr/>
          <p:nvPr/>
        </p:nvGraphicFramePr>
        <p:xfrm>
          <a:off x="562775" y="3151350"/>
          <a:ext cx="3000000" cy="3000000"/>
        </p:xfrm>
        <a:graphic>
          <a:graphicData uri="http://schemas.openxmlformats.org/drawingml/2006/table">
            <a:tbl>
              <a:tblPr>
                <a:noFill/>
                <a:tableStyleId>{AFD5B99F-5135-450F-84DF-2B02E5D3E088}</a:tableStyleId>
              </a:tblPr>
              <a:tblGrid>
                <a:gridCol w="762000"/>
                <a:gridCol w="730550"/>
                <a:gridCol w="774275"/>
              </a:tblGrid>
              <a:tr h="589300">
                <a:tc>
                  <a:txBody>
                    <a:bodyPr/>
                    <a:lstStyle/>
                    <a:p>
                      <a:pPr indent="0" lvl="0" marL="0" rtl="0" algn="l">
                        <a:spcBef>
                          <a:spcPts val="0"/>
                        </a:spcBef>
                        <a:spcAft>
                          <a:spcPts val="0"/>
                        </a:spcAft>
                        <a:buNone/>
                      </a:pPr>
                      <a:r>
                        <a:rPr lang="en">
                          <a:solidFill>
                            <a:srgbClr val="FFFFFF"/>
                          </a:solidFill>
                        </a:rPr>
                        <a:t>(0,0,0)</a:t>
                      </a:r>
                      <a:endParaRPr>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r>
              <a:tr h="639400">
                <a:tc>
                  <a:txBody>
                    <a:bodyPr/>
                    <a:lstStyle/>
                    <a:p>
                      <a:pPr indent="0" lvl="0" marL="0" rtl="0" algn="l">
                        <a:spcBef>
                          <a:spcPts val="0"/>
                        </a:spcBef>
                        <a:spcAft>
                          <a:spcPts val="0"/>
                        </a:spcAft>
                        <a:buNone/>
                      </a:pPr>
                      <a:r>
                        <a:rPr lang="en">
                          <a:solidFill>
                            <a:srgbClr val="FFFFFF"/>
                          </a:solidFill>
                        </a:rPr>
                        <a:t>(0,0,0)</a:t>
                      </a:r>
                      <a:endParaRPr>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FFFFFF"/>
                          </a:solidFill>
                        </a:rPr>
                        <a:t>(0,0,0)</a:t>
                      </a:r>
                      <a:endParaRPr>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000000"/>
                          </a:solidFill>
                        </a:rPr>
                        <a:t>(0,255,255)</a:t>
                      </a:r>
                      <a:endParaRPr>
                        <a:solidFill>
                          <a:srgbClr val="000000"/>
                        </a:solidFill>
                      </a:endParaRPr>
                    </a:p>
                  </a:txBody>
                  <a:tcPr marT="91425" marB="91425" marR="91425" marL="91425">
                    <a:solidFill>
                      <a:srgbClr val="00FFFF"/>
                    </a:solidFill>
                  </a:tcPr>
                </a:tc>
              </a:tr>
              <a:tr h="639400">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000000"/>
                          </a:solidFill>
                        </a:rPr>
                        <a:t>(0,255,255)</a:t>
                      </a:r>
                      <a:endParaRPr>
                        <a:solidFill>
                          <a:srgbClr val="000000"/>
                        </a:solidFill>
                      </a:endParaRPr>
                    </a:p>
                  </a:txBody>
                  <a:tcPr marT="91425" marB="91425" marR="91425" marL="91425">
                    <a:solidFill>
                      <a:srgbClr val="00FFFF"/>
                    </a:solidFill>
                  </a:tcPr>
                </a:tc>
                <a:tc>
                  <a:txBody>
                    <a:bodyPr/>
                    <a:lstStyle/>
                    <a:p>
                      <a:pPr indent="0" lvl="0" marL="0" rtl="0" algn="l">
                        <a:spcBef>
                          <a:spcPts val="0"/>
                        </a:spcBef>
                        <a:spcAft>
                          <a:spcPts val="0"/>
                        </a:spcAft>
                        <a:buNone/>
                      </a:pPr>
                      <a:r>
                        <a:rPr lang="en">
                          <a:solidFill>
                            <a:srgbClr val="FFFFFF"/>
                          </a:solidFill>
                        </a:rPr>
                        <a:t>(255,0,0)</a:t>
                      </a:r>
                      <a:endParaRPr>
                        <a:solidFill>
                          <a:srgbClr val="FFFFFF"/>
                        </a:solidFill>
                      </a:endParaRPr>
                    </a:p>
                  </a:txBody>
                  <a:tcPr marT="91425" marB="91425" marR="91425" marL="91425">
                    <a:solidFill>
                      <a:srgbClr val="FF0000"/>
                    </a:solidFill>
                  </a:tcPr>
                </a:tc>
              </a:tr>
            </a:tbl>
          </a:graphicData>
        </a:graphic>
      </p:graphicFrame>
      <p:sp>
        <p:nvSpPr>
          <p:cNvPr id="463" name="Google Shape;463;p43"/>
          <p:cNvSpPr txBox="1"/>
          <p:nvPr/>
        </p:nvSpPr>
        <p:spPr>
          <a:xfrm>
            <a:off x="2812950" y="1745800"/>
            <a:ext cx="6036000" cy="2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800">
                <a:solidFill>
                  <a:srgbClr val="595959"/>
                </a:solidFill>
                <a:latin typeface="Source Sans Pro"/>
                <a:ea typeface="Source Sans Pro"/>
                <a:cs typeface="Source Sans Pro"/>
                <a:sym typeface="Source Sans Pro"/>
              </a:rPr>
              <a:t>New colors that appear are tracked in the color_denisty_map update</a:t>
            </a:r>
            <a:endParaRPr sz="1800">
              <a:solidFill>
                <a:srgbClr val="595959"/>
              </a:solidFill>
              <a:latin typeface="Source Sans Pro"/>
              <a:ea typeface="Source Sans Pro"/>
              <a:cs typeface="Source Sans Pro"/>
              <a:sym typeface="Source Sans Pro"/>
            </a:endParaRPr>
          </a:p>
        </p:txBody>
      </p:sp>
      <p:sp>
        <p:nvSpPr>
          <p:cNvPr id="464" name="Google Shape;464;p4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4"/>
          <p:cNvSpPr txBox="1"/>
          <p:nvPr>
            <p:ph idx="1" type="body"/>
          </p:nvPr>
        </p:nvSpPr>
        <p:spPr>
          <a:xfrm>
            <a:off x="2829600" y="101500"/>
            <a:ext cx="6002700" cy="1644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434343"/>
                </a:solidFill>
              </a:rPr>
              <a:t>Parent R= </a:t>
            </a:r>
            <a:r>
              <a:rPr b="1" lang="en">
                <a:solidFill>
                  <a:srgbClr val="434343"/>
                </a:solidFill>
                <a:highlight>
                  <a:srgbClr val="F4CCCC"/>
                </a:highlight>
              </a:rPr>
              <a:t>(255 x 0.33)</a:t>
            </a:r>
            <a:r>
              <a:rPr b="1" lang="en">
                <a:solidFill>
                  <a:srgbClr val="434343"/>
                </a:solidFill>
              </a:rPr>
              <a:t> + </a:t>
            </a:r>
            <a:r>
              <a:rPr b="1" lang="en">
                <a:solidFill>
                  <a:srgbClr val="434343"/>
                </a:solidFill>
                <a:highlight>
                  <a:srgbClr val="00FFFF"/>
                </a:highlight>
              </a:rPr>
              <a:t>(0 x 0.66) </a:t>
            </a:r>
            <a:r>
              <a:rPr b="1" lang="en">
                <a:solidFill>
                  <a:srgbClr val="434343"/>
                </a:solidFill>
              </a:rPr>
              <a:t>= </a:t>
            </a:r>
            <a:r>
              <a:rPr b="1" lang="en">
                <a:solidFill>
                  <a:srgbClr val="434343"/>
                </a:solidFill>
                <a:highlight>
                  <a:srgbClr val="54A8A8"/>
                </a:highlight>
              </a:rPr>
              <a:t>84.15</a:t>
            </a:r>
            <a:endParaRPr b="1">
              <a:solidFill>
                <a:srgbClr val="434343"/>
              </a:solidFill>
              <a:highlight>
                <a:srgbClr val="54A8A8"/>
              </a:highlight>
            </a:endParaRPr>
          </a:p>
          <a:p>
            <a:pPr indent="0" lvl="0" marL="0" rtl="0" algn="l">
              <a:lnSpc>
                <a:spcPct val="100000"/>
              </a:lnSpc>
              <a:spcBef>
                <a:spcPts val="0"/>
              </a:spcBef>
              <a:spcAft>
                <a:spcPts val="0"/>
              </a:spcAft>
              <a:buNone/>
            </a:pPr>
            <a:r>
              <a:rPr b="1" lang="en">
                <a:solidFill>
                  <a:srgbClr val="434343"/>
                </a:solidFill>
              </a:rPr>
              <a:t>Parent G =</a:t>
            </a:r>
            <a:r>
              <a:rPr b="1" lang="en">
                <a:solidFill>
                  <a:srgbClr val="434343"/>
                </a:solidFill>
                <a:highlight>
                  <a:srgbClr val="F4CCCC"/>
                </a:highlight>
              </a:rPr>
              <a:t> (0 x 0.33) </a:t>
            </a:r>
            <a:r>
              <a:rPr b="1" lang="en">
                <a:solidFill>
                  <a:srgbClr val="434343"/>
                </a:solidFill>
              </a:rPr>
              <a:t>+ </a:t>
            </a:r>
            <a:r>
              <a:rPr b="1" lang="en">
                <a:solidFill>
                  <a:srgbClr val="434343"/>
                </a:solidFill>
                <a:highlight>
                  <a:srgbClr val="00FFFF"/>
                </a:highlight>
              </a:rPr>
              <a:t>(255 x 0.66)</a:t>
            </a:r>
            <a:r>
              <a:rPr b="1" lang="en">
                <a:solidFill>
                  <a:srgbClr val="434343"/>
                </a:solidFill>
              </a:rPr>
              <a:t> = </a:t>
            </a:r>
            <a:r>
              <a:rPr b="1" lang="en">
                <a:solidFill>
                  <a:srgbClr val="434343"/>
                </a:solidFill>
                <a:highlight>
                  <a:srgbClr val="54A8A8"/>
                </a:highlight>
              </a:rPr>
              <a:t>168.3</a:t>
            </a:r>
            <a:endParaRPr b="1">
              <a:solidFill>
                <a:srgbClr val="434343"/>
              </a:solidFill>
              <a:highlight>
                <a:srgbClr val="54A8A8"/>
              </a:highlight>
            </a:endParaRPr>
          </a:p>
          <a:p>
            <a:pPr indent="0" lvl="0" marL="0" rtl="0" algn="l">
              <a:lnSpc>
                <a:spcPct val="100000"/>
              </a:lnSpc>
              <a:spcBef>
                <a:spcPts val="0"/>
              </a:spcBef>
              <a:spcAft>
                <a:spcPts val="0"/>
              </a:spcAft>
              <a:buNone/>
            </a:pPr>
            <a:r>
              <a:rPr b="1" lang="en">
                <a:solidFill>
                  <a:srgbClr val="434343"/>
                </a:solidFill>
              </a:rPr>
              <a:t>Parent B = </a:t>
            </a:r>
            <a:r>
              <a:rPr b="1" lang="en">
                <a:solidFill>
                  <a:srgbClr val="434343"/>
                </a:solidFill>
                <a:highlight>
                  <a:srgbClr val="F4CCCC"/>
                </a:highlight>
              </a:rPr>
              <a:t>(0 x 0.33) </a:t>
            </a:r>
            <a:r>
              <a:rPr b="1" lang="en">
                <a:solidFill>
                  <a:srgbClr val="434343"/>
                </a:solidFill>
              </a:rPr>
              <a:t>+ </a:t>
            </a:r>
            <a:r>
              <a:rPr b="1" lang="en">
                <a:solidFill>
                  <a:srgbClr val="434343"/>
                </a:solidFill>
                <a:highlight>
                  <a:srgbClr val="00FFFF"/>
                </a:highlight>
              </a:rPr>
              <a:t>(255 * 0.66)</a:t>
            </a:r>
            <a:r>
              <a:rPr b="1" lang="en">
                <a:solidFill>
                  <a:srgbClr val="434343"/>
                </a:solidFill>
              </a:rPr>
              <a:t> = </a:t>
            </a:r>
            <a:r>
              <a:rPr b="1" lang="en">
                <a:solidFill>
                  <a:srgbClr val="434343"/>
                </a:solidFill>
                <a:highlight>
                  <a:srgbClr val="54A8A8"/>
                </a:highlight>
              </a:rPr>
              <a:t>168.3</a:t>
            </a:r>
            <a:endParaRPr b="1">
              <a:solidFill>
                <a:srgbClr val="434343"/>
              </a:solidFill>
              <a:highlight>
                <a:srgbClr val="54A8A8"/>
              </a:highlight>
            </a:endParaRPr>
          </a:p>
          <a:p>
            <a:pPr indent="0" lvl="0" marL="0" rtl="0" algn="l">
              <a:lnSpc>
                <a:spcPct val="100000"/>
              </a:lnSpc>
              <a:spcBef>
                <a:spcPts val="0"/>
              </a:spcBef>
              <a:spcAft>
                <a:spcPts val="0"/>
              </a:spcAft>
              <a:buNone/>
            </a:pPr>
            <a:r>
              <a:t/>
            </a:r>
            <a:endParaRPr b="1">
              <a:solidFill>
                <a:srgbClr val="434343"/>
              </a:solidFill>
            </a:endParaRPr>
          </a:p>
          <a:p>
            <a:pPr indent="0" lvl="0" marL="0" rtl="0" algn="l">
              <a:lnSpc>
                <a:spcPct val="100000"/>
              </a:lnSpc>
              <a:spcBef>
                <a:spcPts val="0"/>
              </a:spcBef>
              <a:spcAft>
                <a:spcPts val="0"/>
              </a:spcAft>
              <a:buNone/>
            </a:pPr>
            <a:r>
              <a:rPr b="1" lang="en">
                <a:solidFill>
                  <a:srgbClr val="434343"/>
                </a:solidFill>
              </a:rPr>
              <a:t>New child RGB value = </a:t>
            </a:r>
            <a:r>
              <a:rPr b="1" lang="en">
                <a:solidFill>
                  <a:srgbClr val="434343"/>
                </a:solidFill>
                <a:highlight>
                  <a:srgbClr val="54A8A8"/>
                </a:highlight>
              </a:rPr>
              <a:t>(84,168,168) </a:t>
            </a:r>
            <a:endParaRPr>
              <a:solidFill>
                <a:srgbClr val="434343"/>
              </a:solidFill>
            </a:endParaRPr>
          </a:p>
          <a:p>
            <a:pPr indent="0" lvl="0" marL="0" rtl="0" algn="l">
              <a:spcBef>
                <a:spcPts val="0"/>
              </a:spcBef>
              <a:spcAft>
                <a:spcPts val="0"/>
              </a:spcAft>
              <a:buNone/>
            </a:pPr>
            <a:r>
              <a:t/>
            </a:r>
            <a:endParaRPr>
              <a:solidFill>
                <a:srgbClr val="595959"/>
              </a:solidFill>
            </a:endParaRPr>
          </a:p>
          <a:p>
            <a:pPr indent="0" lvl="0" marL="0" rtl="0" algn="l">
              <a:spcBef>
                <a:spcPts val="1600"/>
              </a:spcBef>
              <a:spcAft>
                <a:spcPts val="0"/>
              </a:spcAft>
              <a:buNone/>
            </a:pPr>
            <a:r>
              <a:t/>
            </a:r>
            <a:endParaRPr>
              <a:solidFill>
                <a:srgbClr val="595959"/>
              </a:solidFill>
            </a:endParaRPr>
          </a:p>
          <a:p>
            <a:pPr indent="0" lvl="0" marL="0" rtl="0" algn="l">
              <a:spcBef>
                <a:spcPts val="1600"/>
              </a:spcBef>
              <a:spcAft>
                <a:spcPts val="0"/>
              </a:spcAft>
              <a:buNone/>
            </a:pPr>
            <a:r>
              <a:t/>
            </a:r>
            <a:endParaRPr>
              <a:solidFill>
                <a:srgbClr val="595959"/>
              </a:solidFill>
            </a:endParaRPr>
          </a:p>
          <a:p>
            <a:pPr indent="0" lvl="0" marL="0" rtl="0" algn="l">
              <a:spcBef>
                <a:spcPts val="1600"/>
              </a:spcBef>
              <a:spcAft>
                <a:spcPts val="1600"/>
              </a:spcAft>
              <a:buNone/>
            </a:pPr>
            <a:r>
              <a:t/>
            </a:r>
            <a:endParaRPr>
              <a:solidFill>
                <a:srgbClr val="595959"/>
              </a:solidFill>
            </a:endParaRPr>
          </a:p>
        </p:txBody>
      </p:sp>
      <p:sp>
        <p:nvSpPr>
          <p:cNvPr id="470" name="Google Shape;470;p44"/>
          <p:cNvSpPr/>
          <p:nvPr/>
        </p:nvSpPr>
        <p:spPr>
          <a:xfrm>
            <a:off x="311700" y="211406"/>
            <a:ext cx="2517900" cy="186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ans Pro"/>
                <a:ea typeface="Source Sans Pro"/>
                <a:cs typeface="Source Sans Pro"/>
                <a:sym typeface="Source Sans Pro"/>
              </a:rPr>
              <a:t>Fitness, weighted sums, and hybrid inheritance </a:t>
            </a:r>
            <a:endParaRPr sz="1800">
              <a:solidFill>
                <a:schemeClr val="lt1"/>
              </a:solidFill>
              <a:latin typeface="Source Sans Pro"/>
              <a:ea typeface="Source Sans Pro"/>
              <a:cs typeface="Source Sans Pro"/>
              <a:sym typeface="Source Sans Pro"/>
            </a:endParaRPr>
          </a:p>
        </p:txBody>
      </p:sp>
      <p:sp>
        <p:nvSpPr>
          <p:cNvPr id="471" name="Google Shape;471;p44"/>
          <p:cNvSpPr/>
          <p:nvPr/>
        </p:nvSpPr>
        <p:spPr>
          <a:xfrm>
            <a:off x="3625788" y="3945450"/>
            <a:ext cx="1352700" cy="2799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2" name="Google Shape;472;p44"/>
          <p:cNvSpPr txBox="1"/>
          <p:nvPr/>
        </p:nvSpPr>
        <p:spPr>
          <a:xfrm>
            <a:off x="439925" y="2476150"/>
            <a:ext cx="3534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595959"/>
                </a:solidFill>
                <a:latin typeface="Source Sans Pro"/>
                <a:ea typeface="Source Sans Pro"/>
                <a:cs typeface="Source Sans Pro"/>
                <a:sym typeface="Source Sans Pro"/>
              </a:rPr>
              <a:t>{</a:t>
            </a:r>
            <a:r>
              <a:rPr lang="en" sz="1800">
                <a:solidFill>
                  <a:srgbClr val="595959"/>
                </a:solidFill>
                <a:highlight>
                  <a:srgbClr val="F4CCCC"/>
                </a:highlight>
                <a:latin typeface="Source Sans Pro"/>
                <a:ea typeface="Source Sans Pro"/>
                <a:cs typeface="Source Sans Pro"/>
                <a:sym typeface="Source Sans Pro"/>
              </a:rPr>
              <a:t> (255,0,0):0.33</a:t>
            </a:r>
            <a:r>
              <a:rPr lang="en" sz="1800">
                <a:solidFill>
                  <a:srgbClr val="595959"/>
                </a:solidFill>
                <a:latin typeface="Source Sans Pro"/>
                <a:ea typeface="Source Sans Pro"/>
                <a:cs typeface="Source Sans Pro"/>
                <a:sym typeface="Source Sans Pro"/>
              </a:rPr>
              <a:t>, </a:t>
            </a:r>
            <a:r>
              <a:rPr lang="en" sz="1800">
                <a:solidFill>
                  <a:srgbClr val="595959"/>
                </a:solidFill>
                <a:highlight>
                  <a:srgbClr val="00FFFF"/>
                </a:highlight>
                <a:latin typeface="Source Sans Pro"/>
                <a:ea typeface="Source Sans Pro"/>
                <a:cs typeface="Source Sans Pro"/>
                <a:sym typeface="Source Sans Pro"/>
              </a:rPr>
              <a:t>(0,255,255):0.66</a:t>
            </a:r>
            <a:r>
              <a:rPr lang="en" sz="1800">
                <a:solidFill>
                  <a:srgbClr val="595959"/>
                </a:solidFill>
                <a:latin typeface="Source Sans Pro"/>
                <a:ea typeface="Source Sans Pro"/>
                <a:cs typeface="Source Sans Pro"/>
                <a:sym typeface="Source Sans Pro"/>
              </a:rPr>
              <a:t>} </a:t>
            </a:r>
            <a:endParaRPr sz="1800">
              <a:solidFill>
                <a:srgbClr val="595959"/>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rgbClr val="434343"/>
              </a:solidFill>
              <a:latin typeface="Source Sans Pro"/>
              <a:ea typeface="Source Sans Pro"/>
              <a:cs typeface="Source Sans Pro"/>
              <a:sym typeface="Source Sans Pro"/>
            </a:endParaRPr>
          </a:p>
        </p:txBody>
      </p:sp>
      <p:sp>
        <p:nvSpPr>
          <p:cNvPr id="473" name="Google Shape;473;p44"/>
          <p:cNvSpPr txBox="1"/>
          <p:nvPr/>
        </p:nvSpPr>
        <p:spPr>
          <a:xfrm>
            <a:off x="3835600" y="2476150"/>
            <a:ext cx="5114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a:t>
            </a:r>
            <a:r>
              <a:rPr lang="en" sz="1800">
                <a:solidFill>
                  <a:srgbClr val="434343"/>
                </a:solidFill>
                <a:highlight>
                  <a:srgbClr val="F4CCCC"/>
                </a:highlight>
                <a:latin typeface="Source Sans Pro"/>
                <a:ea typeface="Source Sans Pro"/>
                <a:cs typeface="Source Sans Pro"/>
                <a:sym typeface="Source Sans Pro"/>
              </a:rPr>
              <a:t> (255,0,0):0.25</a:t>
            </a:r>
            <a:r>
              <a:rPr lang="en" sz="1800">
                <a:solidFill>
                  <a:srgbClr val="434343"/>
                </a:solidFill>
                <a:latin typeface="Source Sans Pro"/>
                <a:ea typeface="Source Sans Pro"/>
                <a:cs typeface="Source Sans Pro"/>
                <a:sym typeface="Source Sans Pro"/>
              </a:rPr>
              <a:t>, </a:t>
            </a:r>
            <a:r>
              <a:rPr lang="en" sz="1800">
                <a:solidFill>
                  <a:srgbClr val="434343"/>
                </a:solidFill>
                <a:highlight>
                  <a:srgbClr val="00FFFF"/>
                </a:highlight>
                <a:latin typeface="Source Sans Pro"/>
                <a:ea typeface="Source Sans Pro"/>
                <a:cs typeface="Source Sans Pro"/>
                <a:sym typeface="Source Sans Pro"/>
              </a:rPr>
              <a:t>(0,255,255):0.50,</a:t>
            </a:r>
            <a:r>
              <a:rPr lang="en" sz="1800">
                <a:solidFill>
                  <a:srgbClr val="434343"/>
                </a:solidFill>
                <a:latin typeface="Source Sans Pro"/>
                <a:ea typeface="Source Sans Pro"/>
                <a:cs typeface="Source Sans Pro"/>
                <a:sym typeface="Source Sans Pro"/>
              </a:rPr>
              <a:t> </a:t>
            </a:r>
            <a:r>
              <a:rPr lang="en" sz="1800">
                <a:solidFill>
                  <a:srgbClr val="434343"/>
                </a:solidFill>
                <a:highlight>
                  <a:srgbClr val="54A8A8"/>
                </a:highlight>
                <a:latin typeface="Source Sans Pro"/>
                <a:ea typeface="Source Sans Pro"/>
                <a:cs typeface="Source Sans Pro"/>
                <a:sym typeface="Source Sans Pro"/>
              </a:rPr>
              <a:t>(84,168,168):0.25 }</a:t>
            </a:r>
            <a:r>
              <a:rPr lang="en" sz="1800">
                <a:solidFill>
                  <a:srgbClr val="434343"/>
                </a:solidFill>
                <a:latin typeface="Source Sans Pro"/>
                <a:ea typeface="Source Sans Pro"/>
                <a:cs typeface="Source Sans Pro"/>
                <a:sym typeface="Source Sans Pro"/>
              </a:rPr>
              <a:t> </a:t>
            </a:r>
            <a:endParaRPr sz="1800">
              <a:solidFill>
                <a:srgbClr val="434343"/>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rgbClr val="434343"/>
              </a:solidFill>
              <a:latin typeface="Source Sans Pro"/>
              <a:ea typeface="Source Sans Pro"/>
              <a:cs typeface="Source Sans Pro"/>
              <a:sym typeface="Source Sans Pro"/>
            </a:endParaRPr>
          </a:p>
        </p:txBody>
      </p:sp>
      <p:sp>
        <p:nvSpPr>
          <p:cNvPr id="474" name="Google Shape;474;p44"/>
          <p:cNvSpPr txBox="1"/>
          <p:nvPr/>
        </p:nvSpPr>
        <p:spPr>
          <a:xfrm>
            <a:off x="5646475" y="2867000"/>
            <a:ext cx="909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434343"/>
                </a:solidFill>
                <a:latin typeface="Source Sans Pro"/>
                <a:ea typeface="Source Sans Pro"/>
                <a:cs typeface="Source Sans Pro"/>
                <a:sym typeface="Source Sans Pro"/>
              </a:rPr>
              <a:t>Gen 3</a:t>
            </a:r>
            <a:endParaRPr b="1" sz="1800">
              <a:solidFill>
                <a:srgbClr val="434343"/>
              </a:solidFill>
              <a:latin typeface="Source Sans Pro"/>
              <a:ea typeface="Source Sans Pro"/>
              <a:cs typeface="Source Sans Pro"/>
              <a:sym typeface="Source Sans Pro"/>
            </a:endParaRPr>
          </a:p>
        </p:txBody>
      </p:sp>
      <p:sp>
        <p:nvSpPr>
          <p:cNvPr id="475" name="Google Shape;475;p44"/>
          <p:cNvSpPr txBox="1"/>
          <p:nvPr/>
        </p:nvSpPr>
        <p:spPr>
          <a:xfrm>
            <a:off x="531475" y="2867000"/>
            <a:ext cx="909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434343"/>
                </a:solidFill>
                <a:latin typeface="Source Sans Pro"/>
                <a:ea typeface="Source Sans Pro"/>
                <a:cs typeface="Source Sans Pro"/>
                <a:sym typeface="Source Sans Pro"/>
              </a:rPr>
              <a:t>Gen 2</a:t>
            </a:r>
            <a:endParaRPr b="1" sz="1800">
              <a:solidFill>
                <a:srgbClr val="434343"/>
              </a:solidFill>
              <a:latin typeface="Source Sans Pro"/>
              <a:ea typeface="Source Sans Pro"/>
              <a:cs typeface="Source Sans Pro"/>
              <a:sym typeface="Source Sans Pro"/>
            </a:endParaRPr>
          </a:p>
        </p:txBody>
      </p:sp>
      <p:sp>
        <p:nvSpPr>
          <p:cNvPr id="476" name="Google Shape;476;p44"/>
          <p:cNvSpPr txBox="1"/>
          <p:nvPr/>
        </p:nvSpPr>
        <p:spPr>
          <a:xfrm>
            <a:off x="2812950" y="1745800"/>
            <a:ext cx="6036000" cy="2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595959"/>
                </a:solidFill>
                <a:latin typeface="Source Sans Pro"/>
                <a:ea typeface="Source Sans Pro"/>
                <a:cs typeface="Source Sans Pro"/>
                <a:sym typeface="Source Sans Pro"/>
              </a:rPr>
              <a:t>New colors that appear are tracked in the color_denisty_map update</a:t>
            </a:r>
            <a:endParaRPr sz="1800">
              <a:solidFill>
                <a:srgbClr val="595959"/>
              </a:solidFill>
              <a:latin typeface="Source Sans Pro"/>
              <a:ea typeface="Source Sans Pro"/>
              <a:cs typeface="Source Sans Pro"/>
              <a:sym typeface="Source Sans Pro"/>
            </a:endParaRPr>
          </a:p>
        </p:txBody>
      </p:sp>
      <p:pic>
        <p:nvPicPr>
          <p:cNvPr id="477" name="Google Shape;477;p44"/>
          <p:cNvPicPr preferRelativeResize="0"/>
          <p:nvPr/>
        </p:nvPicPr>
        <p:blipFill rotWithShape="1">
          <a:blip r:embed="rId3">
            <a:alphaModFix/>
          </a:blip>
          <a:srcRect b="26330" l="23218" r="22019" t="21123"/>
          <a:stretch/>
        </p:blipFill>
        <p:spPr>
          <a:xfrm>
            <a:off x="531473" y="3328706"/>
            <a:ext cx="2426352" cy="1690742"/>
          </a:xfrm>
          <a:prstGeom prst="rect">
            <a:avLst/>
          </a:prstGeom>
          <a:noFill/>
          <a:ln>
            <a:noFill/>
          </a:ln>
        </p:spPr>
      </p:pic>
      <p:pic>
        <p:nvPicPr>
          <p:cNvPr id="478" name="Google Shape;478;p44"/>
          <p:cNvPicPr preferRelativeResize="0"/>
          <p:nvPr/>
        </p:nvPicPr>
        <p:blipFill>
          <a:blip r:embed="rId4">
            <a:alphaModFix/>
          </a:blip>
          <a:stretch>
            <a:fillRect/>
          </a:stretch>
        </p:blipFill>
        <p:spPr>
          <a:xfrm>
            <a:off x="2231581" y="3751100"/>
            <a:ext cx="634692" cy="637163"/>
          </a:xfrm>
          <a:prstGeom prst="rect">
            <a:avLst/>
          </a:prstGeom>
          <a:noFill/>
          <a:ln>
            <a:noFill/>
          </a:ln>
        </p:spPr>
      </p:pic>
      <p:pic>
        <p:nvPicPr>
          <p:cNvPr id="479" name="Google Shape;479;p44"/>
          <p:cNvPicPr preferRelativeResize="0"/>
          <p:nvPr/>
        </p:nvPicPr>
        <p:blipFill>
          <a:blip r:embed="rId4">
            <a:alphaModFix/>
          </a:blip>
          <a:stretch>
            <a:fillRect/>
          </a:stretch>
        </p:blipFill>
        <p:spPr>
          <a:xfrm>
            <a:off x="1772509" y="4250331"/>
            <a:ext cx="634692" cy="637163"/>
          </a:xfrm>
          <a:prstGeom prst="rect">
            <a:avLst/>
          </a:prstGeom>
          <a:noFill/>
          <a:ln>
            <a:noFill/>
          </a:ln>
        </p:spPr>
      </p:pic>
      <p:pic>
        <p:nvPicPr>
          <p:cNvPr id="480" name="Google Shape;480;p44"/>
          <p:cNvPicPr preferRelativeResize="0"/>
          <p:nvPr/>
        </p:nvPicPr>
        <p:blipFill>
          <a:blip r:embed="rId5">
            <a:alphaModFix/>
          </a:blip>
          <a:stretch>
            <a:fillRect/>
          </a:stretch>
        </p:blipFill>
        <p:spPr>
          <a:xfrm>
            <a:off x="2231579" y="4236385"/>
            <a:ext cx="634692" cy="665043"/>
          </a:xfrm>
          <a:prstGeom prst="rect">
            <a:avLst/>
          </a:prstGeom>
          <a:noFill/>
          <a:ln>
            <a:noFill/>
          </a:ln>
        </p:spPr>
      </p:pic>
      <p:pic>
        <p:nvPicPr>
          <p:cNvPr id="481" name="Google Shape;481;p44"/>
          <p:cNvPicPr preferRelativeResize="0"/>
          <p:nvPr/>
        </p:nvPicPr>
        <p:blipFill rotWithShape="1">
          <a:blip r:embed="rId3">
            <a:alphaModFix/>
          </a:blip>
          <a:srcRect b="26330" l="23218" r="22019" t="21123"/>
          <a:stretch/>
        </p:blipFill>
        <p:spPr>
          <a:xfrm>
            <a:off x="5646475" y="3305475"/>
            <a:ext cx="2417681" cy="1666635"/>
          </a:xfrm>
          <a:prstGeom prst="rect">
            <a:avLst/>
          </a:prstGeom>
          <a:noFill/>
          <a:ln>
            <a:noFill/>
          </a:ln>
        </p:spPr>
      </p:pic>
      <p:pic>
        <p:nvPicPr>
          <p:cNvPr id="482" name="Google Shape;482;p44"/>
          <p:cNvPicPr preferRelativeResize="0"/>
          <p:nvPr/>
        </p:nvPicPr>
        <p:blipFill>
          <a:blip r:embed="rId4">
            <a:alphaModFix/>
          </a:blip>
          <a:stretch>
            <a:fillRect/>
          </a:stretch>
        </p:blipFill>
        <p:spPr>
          <a:xfrm>
            <a:off x="6700736" y="4292565"/>
            <a:ext cx="750157" cy="745017"/>
          </a:xfrm>
          <a:prstGeom prst="rect">
            <a:avLst/>
          </a:prstGeom>
          <a:noFill/>
          <a:ln>
            <a:noFill/>
          </a:ln>
        </p:spPr>
      </p:pic>
      <p:pic>
        <p:nvPicPr>
          <p:cNvPr id="483" name="Google Shape;483;p44"/>
          <p:cNvPicPr preferRelativeResize="0"/>
          <p:nvPr/>
        </p:nvPicPr>
        <p:blipFill>
          <a:blip r:embed="rId4">
            <a:alphaModFix/>
          </a:blip>
          <a:stretch>
            <a:fillRect/>
          </a:stretch>
        </p:blipFill>
        <p:spPr>
          <a:xfrm>
            <a:off x="7414217" y="3641793"/>
            <a:ext cx="750157" cy="745017"/>
          </a:xfrm>
          <a:prstGeom prst="rect">
            <a:avLst/>
          </a:prstGeom>
          <a:noFill/>
          <a:ln>
            <a:noFill/>
          </a:ln>
        </p:spPr>
      </p:pic>
      <p:pic>
        <p:nvPicPr>
          <p:cNvPr id="484" name="Google Shape;484;p44"/>
          <p:cNvPicPr preferRelativeResize="0"/>
          <p:nvPr/>
        </p:nvPicPr>
        <p:blipFill>
          <a:blip r:embed="rId5">
            <a:alphaModFix/>
          </a:blip>
          <a:stretch>
            <a:fillRect/>
          </a:stretch>
        </p:blipFill>
        <p:spPr>
          <a:xfrm>
            <a:off x="7405654" y="4297670"/>
            <a:ext cx="750160" cy="745004"/>
          </a:xfrm>
          <a:prstGeom prst="rect">
            <a:avLst/>
          </a:prstGeom>
          <a:noFill/>
          <a:ln>
            <a:noFill/>
          </a:ln>
        </p:spPr>
      </p:pic>
      <p:pic>
        <p:nvPicPr>
          <p:cNvPr id="485" name="Google Shape;485;p44"/>
          <p:cNvPicPr preferRelativeResize="0"/>
          <p:nvPr/>
        </p:nvPicPr>
        <p:blipFill>
          <a:blip r:embed="rId6">
            <a:alphaModFix/>
          </a:blip>
          <a:stretch>
            <a:fillRect/>
          </a:stretch>
        </p:blipFill>
        <p:spPr>
          <a:xfrm>
            <a:off x="6817274" y="3628687"/>
            <a:ext cx="750157" cy="745017"/>
          </a:xfrm>
          <a:prstGeom prst="rect">
            <a:avLst/>
          </a:prstGeom>
          <a:noFill/>
          <a:ln>
            <a:noFill/>
          </a:ln>
        </p:spPr>
      </p:pic>
      <p:sp>
        <p:nvSpPr>
          <p:cNvPr id="486" name="Google Shape;486;p4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45"/>
          <p:cNvPicPr preferRelativeResize="0"/>
          <p:nvPr/>
        </p:nvPicPr>
        <p:blipFill rotWithShape="1">
          <a:blip r:embed="rId3">
            <a:alphaModFix/>
          </a:blip>
          <a:srcRect b="52559" l="7754" r="20442" t="23200"/>
          <a:stretch/>
        </p:blipFill>
        <p:spPr>
          <a:xfrm>
            <a:off x="550675" y="207825"/>
            <a:ext cx="8188452" cy="2022000"/>
          </a:xfrm>
          <a:prstGeom prst="rect">
            <a:avLst/>
          </a:prstGeom>
          <a:noFill/>
          <a:ln>
            <a:noFill/>
          </a:ln>
        </p:spPr>
      </p:pic>
      <p:sp>
        <p:nvSpPr>
          <p:cNvPr id="492" name="Google Shape;492;p45"/>
          <p:cNvSpPr txBox="1"/>
          <p:nvPr>
            <p:ph idx="1" type="body"/>
          </p:nvPr>
        </p:nvSpPr>
        <p:spPr>
          <a:xfrm>
            <a:off x="437225" y="2805825"/>
            <a:ext cx="4877400" cy="1644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434343"/>
                </a:solidFill>
              </a:rPr>
              <a:t>R p_color: </a:t>
            </a:r>
            <a:r>
              <a:rPr b="1" lang="en">
                <a:solidFill>
                  <a:srgbClr val="434343"/>
                </a:solidFill>
              </a:rPr>
              <a:t> </a:t>
            </a:r>
            <a:r>
              <a:rPr b="1" lang="en">
                <a:solidFill>
                  <a:srgbClr val="434343"/>
                </a:solidFill>
                <a:highlight>
                  <a:srgbClr val="F4CCCC"/>
                </a:highlight>
              </a:rPr>
              <a:t>(255 x 0.33)</a:t>
            </a:r>
            <a:r>
              <a:rPr b="1" lang="en">
                <a:solidFill>
                  <a:srgbClr val="434343"/>
                </a:solidFill>
              </a:rPr>
              <a:t> + </a:t>
            </a:r>
            <a:r>
              <a:rPr b="1" lang="en">
                <a:solidFill>
                  <a:srgbClr val="434343"/>
                </a:solidFill>
                <a:highlight>
                  <a:srgbClr val="00FFFF"/>
                </a:highlight>
              </a:rPr>
              <a:t>(0 x 0.66) </a:t>
            </a:r>
            <a:r>
              <a:rPr b="1" lang="en">
                <a:solidFill>
                  <a:srgbClr val="434343"/>
                </a:solidFill>
              </a:rPr>
              <a:t>= </a:t>
            </a:r>
            <a:r>
              <a:rPr b="1" lang="en">
                <a:solidFill>
                  <a:srgbClr val="434343"/>
                </a:solidFill>
                <a:highlight>
                  <a:srgbClr val="54A8A8"/>
                </a:highlight>
              </a:rPr>
              <a:t>84.15</a:t>
            </a:r>
            <a:endParaRPr b="1">
              <a:solidFill>
                <a:srgbClr val="434343"/>
              </a:solidFill>
              <a:highlight>
                <a:srgbClr val="54A8A8"/>
              </a:highlight>
            </a:endParaRPr>
          </a:p>
          <a:p>
            <a:pPr indent="0" lvl="0" marL="0" rtl="0" algn="l">
              <a:lnSpc>
                <a:spcPct val="100000"/>
              </a:lnSpc>
              <a:spcBef>
                <a:spcPts val="0"/>
              </a:spcBef>
              <a:spcAft>
                <a:spcPts val="0"/>
              </a:spcAft>
              <a:buNone/>
            </a:pPr>
            <a:r>
              <a:rPr b="1" lang="en">
                <a:solidFill>
                  <a:srgbClr val="434343"/>
                </a:solidFill>
              </a:rPr>
              <a:t>G p_color:</a:t>
            </a:r>
            <a:r>
              <a:rPr b="1" lang="en">
                <a:solidFill>
                  <a:srgbClr val="434343"/>
                </a:solidFill>
              </a:rPr>
              <a:t>  </a:t>
            </a:r>
            <a:r>
              <a:rPr b="1" lang="en">
                <a:solidFill>
                  <a:srgbClr val="434343"/>
                </a:solidFill>
                <a:highlight>
                  <a:srgbClr val="F4CCCC"/>
                </a:highlight>
              </a:rPr>
              <a:t>(0 x 0.33) </a:t>
            </a:r>
            <a:r>
              <a:rPr b="1" lang="en">
                <a:solidFill>
                  <a:srgbClr val="434343"/>
                </a:solidFill>
              </a:rPr>
              <a:t>+ </a:t>
            </a:r>
            <a:r>
              <a:rPr b="1" lang="en">
                <a:solidFill>
                  <a:srgbClr val="434343"/>
                </a:solidFill>
                <a:highlight>
                  <a:srgbClr val="00FFFF"/>
                </a:highlight>
              </a:rPr>
              <a:t>(255 x 0.66)</a:t>
            </a:r>
            <a:r>
              <a:rPr b="1" lang="en">
                <a:solidFill>
                  <a:srgbClr val="434343"/>
                </a:solidFill>
              </a:rPr>
              <a:t> = </a:t>
            </a:r>
            <a:r>
              <a:rPr b="1" lang="en">
                <a:solidFill>
                  <a:srgbClr val="434343"/>
                </a:solidFill>
                <a:highlight>
                  <a:srgbClr val="54A8A8"/>
                </a:highlight>
              </a:rPr>
              <a:t>168.3</a:t>
            </a:r>
            <a:endParaRPr b="1">
              <a:solidFill>
                <a:srgbClr val="434343"/>
              </a:solidFill>
              <a:highlight>
                <a:srgbClr val="54A8A8"/>
              </a:highlight>
            </a:endParaRPr>
          </a:p>
          <a:p>
            <a:pPr indent="0" lvl="0" marL="0" rtl="0" algn="l">
              <a:lnSpc>
                <a:spcPct val="100000"/>
              </a:lnSpc>
              <a:spcBef>
                <a:spcPts val="0"/>
              </a:spcBef>
              <a:spcAft>
                <a:spcPts val="0"/>
              </a:spcAft>
              <a:buNone/>
            </a:pPr>
            <a:r>
              <a:rPr b="1" lang="en">
                <a:solidFill>
                  <a:srgbClr val="434343"/>
                </a:solidFill>
              </a:rPr>
              <a:t>B p_color:</a:t>
            </a:r>
            <a:r>
              <a:rPr b="1" lang="en">
                <a:solidFill>
                  <a:srgbClr val="434343"/>
                </a:solidFill>
              </a:rPr>
              <a:t> </a:t>
            </a:r>
            <a:r>
              <a:rPr b="1" lang="en">
                <a:solidFill>
                  <a:srgbClr val="434343"/>
                </a:solidFill>
                <a:highlight>
                  <a:srgbClr val="F4CCCC"/>
                </a:highlight>
              </a:rPr>
              <a:t>(0 x 0.33) </a:t>
            </a:r>
            <a:r>
              <a:rPr b="1" lang="en">
                <a:solidFill>
                  <a:srgbClr val="434343"/>
                </a:solidFill>
              </a:rPr>
              <a:t>+ </a:t>
            </a:r>
            <a:r>
              <a:rPr b="1" lang="en">
                <a:solidFill>
                  <a:srgbClr val="434343"/>
                </a:solidFill>
                <a:highlight>
                  <a:srgbClr val="00FFFF"/>
                </a:highlight>
              </a:rPr>
              <a:t>(255 * 0.66)</a:t>
            </a:r>
            <a:r>
              <a:rPr b="1" lang="en">
                <a:solidFill>
                  <a:srgbClr val="434343"/>
                </a:solidFill>
              </a:rPr>
              <a:t> = </a:t>
            </a:r>
            <a:r>
              <a:rPr b="1" lang="en">
                <a:solidFill>
                  <a:srgbClr val="434343"/>
                </a:solidFill>
                <a:highlight>
                  <a:srgbClr val="54A8A8"/>
                </a:highlight>
              </a:rPr>
              <a:t>168.3</a:t>
            </a:r>
            <a:endParaRPr b="1">
              <a:solidFill>
                <a:srgbClr val="434343"/>
              </a:solidFill>
              <a:highlight>
                <a:srgbClr val="54A8A8"/>
              </a:highlight>
            </a:endParaRPr>
          </a:p>
          <a:p>
            <a:pPr indent="0" lvl="0" marL="0" rtl="0" algn="l">
              <a:lnSpc>
                <a:spcPct val="100000"/>
              </a:lnSpc>
              <a:spcBef>
                <a:spcPts val="0"/>
              </a:spcBef>
              <a:spcAft>
                <a:spcPts val="0"/>
              </a:spcAft>
              <a:buNone/>
            </a:pPr>
            <a:r>
              <a:t/>
            </a:r>
            <a:endParaRPr b="1">
              <a:solidFill>
                <a:srgbClr val="434343"/>
              </a:solidFill>
            </a:endParaRPr>
          </a:p>
          <a:p>
            <a:pPr indent="0" lvl="0" marL="0" rtl="0" algn="l">
              <a:lnSpc>
                <a:spcPct val="100000"/>
              </a:lnSpc>
              <a:spcBef>
                <a:spcPts val="0"/>
              </a:spcBef>
              <a:spcAft>
                <a:spcPts val="0"/>
              </a:spcAft>
              <a:buNone/>
            </a:pPr>
            <a:r>
              <a:rPr b="1" lang="en">
                <a:solidFill>
                  <a:srgbClr val="434343"/>
                </a:solidFill>
              </a:rPr>
              <a:t>w_average_color = </a:t>
            </a:r>
            <a:r>
              <a:rPr b="1" lang="en">
                <a:solidFill>
                  <a:srgbClr val="434343"/>
                </a:solidFill>
                <a:highlight>
                  <a:srgbClr val="54A8A8"/>
                </a:highlight>
              </a:rPr>
              <a:t>(84,168,168) </a:t>
            </a:r>
            <a:endParaRPr>
              <a:solidFill>
                <a:srgbClr val="434343"/>
              </a:solidFill>
            </a:endParaRPr>
          </a:p>
          <a:p>
            <a:pPr indent="0" lvl="0" marL="0" rtl="0" algn="l">
              <a:spcBef>
                <a:spcPts val="0"/>
              </a:spcBef>
              <a:spcAft>
                <a:spcPts val="0"/>
              </a:spcAft>
              <a:buNone/>
            </a:pPr>
            <a:r>
              <a:t/>
            </a:r>
            <a:endParaRPr>
              <a:solidFill>
                <a:srgbClr val="595959"/>
              </a:solidFill>
            </a:endParaRPr>
          </a:p>
          <a:p>
            <a:pPr indent="0" lvl="0" marL="0" rtl="0" algn="l">
              <a:spcBef>
                <a:spcPts val="1600"/>
              </a:spcBef>
              <a:spcAft>
                <a:spcPts val="0"/>
              </a:spcAft>
              <a:buNone/>
            </a:pPr>
            <a:r>
              <a:t/>
            </a:r>
            <a:endParaRPr>
              <a:solidFill>
                <a:srgbClr val="595959"/>
              </a:solidFill>
            </a:endParaRPr>
          </a:p>
          <a:p>
            <a:pPr indent="0" lvl="0" marL="0" rtl="0" algn="l">
              <a:spcBef>
                <a:spcPts val="1600"/>
              </a:spcBef>
              <a:spcAft>
                <a:spcPts val="0"/>
              </a:spcAft>
              <a:buNone/>
            </a:pPr>
            <a:r>
              <a:t/>
            </a:r>
            <a:endParaRPr>
              <a:solidFill>
                <a:srgbClr val="595959"/>
              </a:solidFill>
            </a:endParaRPr>
          </a:p>
          <a:p>
            <a:pPr indent="0" lvl="0" marL="0" rtl="0" algn="l">
              <a:spcBef>
                <a:spcPts val="1600"/>
              </a:spcBef>
              <a:spcAft>
                <a:spcPts val="1600"/>
              </a:spcAft>
              <a:buNone/>
            </a:pPr>
            <a:r>
              <a:t/>
            </a:r>
            <a:endParaRPr>
              <a:solidFill>
                <a:srgbClr val="595959"/>
              </a:solidFill>
            </a:endParaRPr>
          </a:p>
        </p:txBody>
      </p:sp>
      <p:graphicFrame>
        <p:nvGraphicFramePr>
          <p:cNvPr id="493" name="Google Shape;493;p45"/>
          <p:cNvGraphicFramePr/>
          <p:nvPr/>
        </p:nvGraphicFramePr>
        <p:xfrm>
          <a:off x="5695150" y="2564713"/>
          <a:ext cx="3000000" cy="3000000"/>
        </p:xfrm>
        <a:graphic>
          <a:graphicData uri="http://schemas.openxmlformats.org/drawingml/2006/table">
            <a:tbl>
              <a:tblPr>
                <a:noFill/>
                <a:tableStyleId>{AFD5B99F-5135-450F-84DF-2B02E5D3E088}</a:tableStyleId>
              </a:tblPr>
              <a:tblGrid>
                <a:gridCol w="906025"/>
                <a:gridCol w="868600"/>
                <a:gridCol w="920625"/>
              </a:tblGrid>
              <a:tr h="646875">
                <a:tc>
                  <a:txBody>
                    <a:bodyPr/>
                    <a:lstStyle/>
                    <a:p>
                      <a:pPr indent="0" lvl="0" marL="0" rtl="0" algn="l">
                        <a:spcBef>
                          <a:spcPts val="0"/>
                        </a:spcBef>
                        <a:spcAft>
                          <a:spcPts val="0"/>
                        </a:spcAft>
                        <a:buNone/>
                      </a:pPr>
                      <a:r>
                        <a:rPr lang="en">
                          <a:solidFill>
                            <a:srgbClr val="FFFFFF"/>
                          </a:solidFill>
                        </a:rPr>
                        <a:t>(0,0,0)</a:t>
                      </a:r>
                      <a:endParaRPr>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r>
              <a:tr h="701850">
                <a:tc>
                  <a:txBody>
                    <a:bodyPr/>
                    <a:lstStyle/>
                    <a:p>
                      <a:pPr indent="0" lvl="0" marL="0" rtl="0" algn="l">
                        <a:spcBef>
                          <a:spcPts val="0"/>
                        </a:spcBef>
                        <a:spcAft>
                          <a:spcPts val="0"/>
                        </a:spcAft>
                        <a:buNone/>
                      </a:pPr>
                      <a:r>
                        <a:rPr lang="en">
                          <a:solidFill>
                            <a:srgbClr val="FFFFFF"/>
                          </a:solidFill>
                        </a:rPr>
                        <a:t>(0,0,0)</a:t>
                      </a:r>
                      <a:endParaRPr>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000000"/>
                          </a:solidFill>
                        </a:rPr>
                        <a:t>(84,168,168)</a:t>
                      </a:r>
                      <a:endParaRPr>
                        <a:solidFill>
                          <a:srgbClr val="000000"/>
                        </a:solidFill>
                      </a:endParaRPr>
                    </a:p>
                  </a:txBody>
                  <a:tcPr marT="91425" marB="91425" marR="91425" marL="91425">
                    <a:solidFill>
                      <a:srgbClr val="54A8A8"/>
                    </a:solidFill>
                  </a:tcPr>
                </a:tc>
                <a:tc>
                  <a:txBody>
                    <a:bodyPr/>
                    <a:lstStyle/>
                    <a:p>
                      <a:pPr indent="0" lvl="0" marL="0" rtl="0" algn="l">
                        <a:spcBef>
                          <a:spcPts val="0"/>
                        </a:spcBef>
                        <a:spcAft>
                          <a:spcPts val="0"/>
                        </a:spcAft>
                        <a:buNone/>
                      </a:pPr>
                      <a:r>
                        <a:rPr lang="en">
                          <a:solidFill>
                            <a:srgbClr val="000000"/>
                          </a:solidFill>
                        </a:rPr>
                        <a:t>(0,255,255)</a:t>
                      </a:r>
                      <a:endParaRPr>
                        <a:solidFill>
                          <a:srgbClr val="000000"/>
                        </a:solidFill>
                      </a:endParaRPr>
                    </a:p>
                  </a:txBody>
                  <a:tcPr marT="91425" marB="91425" marR="91425" marL="91425">
                    <a:solidFill>
                      <a:srgbClr val="00FFFF"/>
                    </a:solidFill>
                  </a:tcPr>
                </a:tc>
              </a:tr>
              <a:tr h="701850">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000000"/>
                          </a:solidFill>
                        </a:rPr>
                        <a:t>(0,255,255)</a:t>
                      </a:r>
                      <a:endParaRPr>
                        <a:solidFill>
                          <a:srgbClr val="000000"/>
                        </a:solidFill>
                      </a:endParaRPr>
                    </a:p>
                  </a:txBody>
                  <a:tcPr marT="91425" marB="91425" marR="91425" marL="91425">
                    <a:solidFill>
                      <a:srgbClr val="00FFFF"/>
                    </a:solidFill>
                  </a:tcPr>
                </a:tc>
                <a:tc>
                  <a:txBody>
                    <a:bodyPr/>
                    <a:lstStyle/>
                    <a:p>
                      <a:pPr indent="0" lvl="0" marL="0" rtl="0" algn="l">
                        <a:spcBef>
                          <a:spcPts val="0"/>
                        </a:spcBef>
                        <a:spcAft>
                          <a:spcPts val="0"/>
                        </a:spcAft>
                        <a:buNone/>
                      </a:pPr>
                      <a:r>
                        <a:rPr lang="en">
                          <a:solidFill>
                            <a:srgbClr val="FFFFFF"/>
                          </a:solidFill>
                        </a:rPr>
                        <a:t>(255,0,0)</a:t>
                      </a:r>
                      <a:endParaRPr>
                        <a:solidFill>
                          <a:srgbClr val="FFFFFF"/>
                        </a:solidFill>
                      </a:endParaRPr>
                    </a:p>
                  </a:txBody>
                  <a:tcPr marT="91425" marB="91425" marR="91425" marL="91425">
                    <a:solidFill>
                      <a:srgbClr val="FF0000"/>
                    </a:solidFill>
                  </a:tcPr>
                </a:tc>
              </a:tr>
            </a:tbl>
          </a:graphicData>
        </a:graphic>
      </p:graphicFrame>
      <p:sp>
        <p:nvSpPr>
          <p:cNvPr id="494" name="Google Shape;494;p4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6"/>
          <p:cNvSpPr txBox="1"/>
          <p:nvPr>
            <p:ph idx="1" type="body"/>
          </p:nvPr>
        </p:nvSpPr>
        <p:spPr>
          <a:xfrm>
            <a:off x="2829600" y="211400"/>
            <a:ext cx="6002700" cy="18681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434343"/>
              </a:buClr>
              <a:buSzPts val="1800"/>
              <a:buChar char="●"/>
            </a:pPr>
            <a:r>
              <a:rPr b="1" lang="en" u="sng">
                <a:solidFill>
                  <a:srgbClr val="434343"/>
                </a:solidFill>
              </a:rPr>
              <a:t>Mutations</a:t>
            </a:r>
            <a:r>
              <a:rPr lang="en">
                <a:solidFill>
                  <a:srgbClr val="434343"/>
                </a:solidFill>
              </a:rPr>
              <a:t> happen randomly and introduce </a:t>
            </a:r>
            <a:r>
              <a:rPr b="1" lang="en" u="sng">
                <a:solidFill>
                  <a:srgbClr val="434343"/>
                </a:solidFill>
              </a:rPr>
              <a:t>genetic diversity</a:t>
            </a:r>
            <a:r>
              <a:rPr lang="en">
                <a:solidFill>
                  <a:srgbClr val="434343"/>
                </a:solidFill>
              </a:rPr>
              <a:t> </a:t>
            </a:r>
            <a:endParaRPr>
              <a:solidFill>
                <a:srgbClr val="434343"/>
              </a:solidFill>
            </a:endParaRPr>
          </a:p>
          <a:p>
            <a:pPr indent="-342900" lvl="0" marL="457200" rtl="0" algn="l">
              <a:lnSpc>
                <a:spcPct val="100000"/>
              </a:lnSpc>
              <a:spcBef>
                <a:spcPts val="0"/>
              </a:spcBef>
              <a:spcAft>
                <a:spcPts val="0"/>
              </a:spcAft>
              <a:buClr>
                <a:srgbClr val="434343"/>
              </a:buClr>
              <a:buSzPts val="1800"/>
              <a:buChar char="●"/>
            </a:pPr>
            <a:r>
              <a:rPr lang="en">
                <a:solidFill>
                  <a:srgbClr val="434343"/>
                </a:solidFill>
              </a:rPr>
              <a:t>Mutations are often bad, but good mutations possible.</a:t>
            </a:r>
            <a:endParaRPr>
              <a:solidFill>
                <a:srgbClr val="434343"/>
              </a:solidFill>
            </a:endParaRPr>
          </a:p>
          <a:p>
            <a:pPr indent="-342900" lvl="0" marL="457200" rtl="0" algn="l">
              <a:lnSpc>
                <a:spcPct val="100000"/>
              </a:lnSpc>
              <a:spcBef>
                <a:spcPts val="0"/>
              </a:spcBef>
              <a:spcAft>
                <a:spcPts val="0"/>
              </a:spcAft>
              <a:buClr>
                <a:srgbClr val="434343"/>
              </a:buClr>
              <a:buSzPts val="1800"/>
              <a:buChar char="●"/>
            </a:pPr>
            <a:r>
              <a:rPr lang="en">
                <a:solidFill>
                  <a:srgbClr val="434343"/>
                </a:solidFill>
              </a:rPr>
              <a:t>To represent mutations there are two </a:t>
            </a:r>
            <a:r>
              <a:rPr b="1" lang="en" u="sng">
                <a:solidFill>
                  <a:srgbClr val="434343"/>
                </a:solidFill>
              </a:rPr>
              <a:t>hardcoded colors which were chosen to represent good and bad mutations </a:t>
            </a:r>
            <a:endParaRPr>
              <a:solidFill>
                <a:srgbClr val="595959"/>
              </a:solidFill>
            </a:endParaRPr>
          </a:p>
          <a:p>
            <a:pPr indent="0" lvl="0" marL="0" rtl="0" algn="l">
              <a:spcBef>
                <a:spcPts val="0"/>
              </a:spcBef>
              <a:spcAft>
                <a:spcPts val="0"/>
              </a:spcAft>
              <a:buNone/>
            </a:pPr>
            <a:r>
              <a:t/>
            </a:r>
            <a:endParaRPr>
              <a:solidFill>
                <a:srgbClr val="595959"/>
              </a:solidFill>
            </a:endParaRPr>
          </a:p>
          <a:p>
            <a:pPr indent="0" lvl="0" marL="0" rtl="0" algn="l">
              <a:spcBef>
                <a:spcPts val="1600"/>
              </a:spcBef>
              <a:spcAft>
                <a:spcPts val="1600"/>
              </a:spcAft>
              <a:buNone/>
            </a:pPr>
            <a:r>
              <a:t/>
            </a:r>
            <a:endParaRPr>
              <a:solidFill>
                <a:srgbClr val="595959"/>
              </a:solidFill>
            </a:endParaRPr>
          </a:p>
        </p:txBody>
      </p:sp>
      <p:sp>
        <p:nvSpPr>
          <p:cNvPr id="500" name="Google Shape;500;p46"/>
          <p:cNvSpPr/>
          <p:nvPr/>
        </p:nvSpPr>
        <p:spPr>
          <a:xfrm>
            <a:off x="235500" y="135206"/>
            <a:ext cx="2517900" cy="186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ans Pro"/>
                <a:ea typeface="Source Sans Pro"/>
                <a:cs typeface="Source Sans Pro"/>
                <a:sym typeface="Source Sans Pro"/>
              </a:rPr>
              <a:t>Mutation</a:t>
            </a:r>
            <a:endParaRPr sz="1800">
              <a:solidFill>
                <a:schemeClr val="lt1"/>
              </a:solidFill>
              <a:latin typeface="Source Sans Pro"/>
              <a:ea typeface="Source Sans Pro"/>
              <a:cs typeface="Source Sans Pro"/>
              <a:sym typeface="Source Sans Pro"/>
            </a:endParaRPr>
          </a:p>
        </p:txBody>
      </p:sp>
      <p:pic>
        <p:nvPicPr>
          <p:cNvPr id="501" name="Google Shape;501;p46"/>
          <p:cNvPicPr preferRelativeResize="0"/>
          <p:nvPr/>
        </p:nvPicPr>
        <p:blipFill rotWithShape="1">
          <a:blip r:embed="rId3">
            <a:alphaModFix/>
          </a:blip>
          <a:srcRect b="0" l="0" r="0" t="0"/>
          <a:stretch/>
        </p:blipFill>
        <p:spPr>
          <a:xfrm rot="-1037938">
            <a:off x="734930" y="2631631"/>
            <a:ext cx="3065816" cy="2272437"/>
          </a:xfrm>
          <a:prstGeom prst="rect">
            <a:avLst/>
          </a:prstGeom>
          <a:noFill/>
          <a:ln>
            <a:noFill/>
          </a:ln>
        </p:spPr>
      </p:pic>
      <p:pic>
        <p:nvPicPr>
          <p:cNvPr id="502" name="Google Shape;502;p46"/>
          <p:cNvPicPr preferRelativeResize="0"/>
          <p:nvPr/>
        </p:nvPicPr>
        <p:blipFill>
          <a:blip r:embed="rId4">
            <a:alphaModFix/>
          </a:blip>
          <a:stretch>
            <a:fillRect/>
          </a:stretch>
        </p:blipFill>
        <p:spPr>
          <a:xfrm>
            <a:off x="5399200" y="2368756"/>
            <a:ext cx="3362601" cy="2521926"/>
          </a:xfrm>
          <a:prstGeom prst="rect">
            <a:avLst/>
          </a:prstGeom>
          <a:noFill/>
          <a:ln>
            <a:noFill/>
          </a:ln>
        </p:spPr>
      </p:pic>
      <p:sp>
        <p:nvSpPr>
          <p:cNvPr id="503" name="Google Shape;503;p46"/>
          <p:cNvSpPr/>
          <p:nvPr/>
        </p:nvSpPr>
        <p:spPr>
          <a:xfrm>
            <a:off x="3928213" y="3795425"/>
            <a:ext cx="1352700" cy="2799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4" name="Google Shape;504;p4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47"/>
          <p:cNvPicPr preferRelativeResize="0"/>
          <p:nvPr/>
        </p:nvPicPr>
        <p:blipFill rotWithShape="1">
          <a:blip r:embed="rId3">
            <a:alphaModFix/>
          </a:blip>
          <a:srcRect b="22637" l="60774" r="8998" t="31153"/>
          <a:stretch/>
        </p:blipFill>
        <p:spPr>
          <a:xfrm>
            <a:off x="6498075" y="544675"/>
            <a:ext cx="2443527" cy="2196333"/>
          </a:xfrm>
          <a:prstGeom prst="rect">
            <a:avLst/>
          </a:prstGeom>
          <a:noFill/>
          <a:ln>
            <a:noFill/>
          </a:ln>
        </p:spPr>
      </p:pic>
      <p:graphicFrame>
        <p:nvGraphicFramePr>
          <p:cNvPr id="510" name="Google Shape;510;p47"/>
          <p:cNvGraphicFramePr/>
          <p:nvPr/>
        </p:nvGraphicFramePr>
        <p:xfrm>
          <a:off x="6498075" y="2899450"/>
          <a:ext cx="3000000" cy="3000000"/>
        </p:xfrm>
        <a:graphic>
          <a:graphicData uri="http://schemas.openxmlformats.org/drawingml/2006/table">
            <a:tbl>
              <a:tblPr>
                <a:noFill/>
                <a:tableStyleId>{AFD5B99F-5135-450F-84DF-2B02E5D3E088}</a:tableStyleId>
              </a:tblPr>
              <a:tblGrid>
                <a:gridCol w="786000"/>
                <a:gridCol w="830125"/>
                <a:gridCol w="827400"/>
              </a:tblGrid>
              <a:tr h="646200">
                <a:tc>
                  <a:txBody>
                    <a:bodyPr/>
                    <a:lstStyle/>
                    <a:p>
                      <a:pPr indent="0" lvl="0" marL="0" rtl="0" algn="l">
                        <a:spcBef>
                          <a:spcPts val="0"/>
                        </a:spcBef>
                        <a:spcAft>
                          <a:spcPts val="0"/>
                        </a:spcAft>
                        <a:buNone/>
                      </a:pPr>
                      <a:r>
                        <a:rPr lang="en">
                          <a:solidFill>
                            <a:srgbClr val="FFFFFF"/>
                          </a:solidFill>
                        </a:rPr>
                        <a:t>(0,0,0)</a:t>
                      </a:r>
                      <a:endParaRPr>
                        <a:solidFill>
                          <a:srgbClr val="FFFFFF"/>
                        </a:solidFill>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000000"/>
                          </a:solidFill>
                        </a:rPr>
                        <a:t>Bad mutant</a:t>
                      </a:r>
                      <a:endParaRPr>
                        <a:solidFill>
                          <a:srgbClr val="000000"/>
                        </a:solidFill>
                      </a:endParaRPr>
                    </a:p>
                  </a:txBody>
                  <a:tcPr marT="91425" marB="91425" marR="91425" marL="91425">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r>
              <a:tr h="646200">
                <a:tc>
                  <a:txBody>
                    <a:bodyPr/>
                    <a:lstStyle/>
                    <a:p>
                      <a:pPr indent="0" lvl="0" marL="0" rtl="0" algn="l">
                        <a:spcBef>
                          <a:spcPts val="0"/>
                        </a:spcBef>
                        <a:spcAft>
                          <a:spcPts val="0"/>
                        </a:spcAft>
                        <a:buNone/>
                      </a:pPr>
                      <a:r>
                        <a:rPr lang="en">
                          <a:solidFill>
                            <a:srgbClr val="000000"/>
                          </a:solidFill>
                        </a:rPr>
                        <a:t>(0,255,255)</a:t>
                      </a:r>
                      <a:endParaRPr>
                        <a:solidFill>
                          <a:srgbClr val="FFFFFF"/>
                        </a:solidFill>
                      </a:endParaRPr>
                    </a:p>
                  </a:txBody>
                  <a:tcPr marT="91425" marB="91425" marR="91425" marL="91425">
                    <a:lnR cap="flat" cmpd="sng" w="9525">
                      <a:solidFill>
                        <a:srgbClr val="000000"/>
                      </a:solidFill>
                      <a:prstDash val="solid"/>
                      <a:round/>
                      <a:headEnd len="sm" w="sm" type="none"/>
                      <a:tailEnd len="sm" w="sm" type="none"/>
                    </a:lnR>
                    <a:solidFill>
                      <a:srgbClr val="00FFFF"/>
                    </a:solidFill>
                  </a:tcPr>
                </a:tc>
                <a:tc>
                  <a:txBody>
                    <a:bodyPr/>
                    <a:lstStyle/>
                    <a:p>
                      <a:pPr indent="0" lvl="0" marL="0" rtl="0" algn="l">
                        <a:spcBef>
                          <a:spcPts val="0"/>
                        </a:spcBef>
                        <a:spcAft>
                          <a:spcPts val="0"/>
                        </a:spcAft>
                        <a:buNone/>
                      </a:pPr>
                      <a:r>
                        <a:rPr lang="en">
                          <a:solidFill>
                            <a:srgbClr val="FFFFFF"/>
                          </a:solidFill>
                        </a:rPr>
                        <a:t>(0,0,0)</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a:solidFill>
                            <a:srgbClr val="000000"/>
                          </a:solidFill>
                        </a:rPr>
                        <a:t>(0,255,255)</a:t>
                      </a:r>
                      <a:endParaRPr>
                        <a:solidFill>
                          <a:srgbClr val="000000"/>
                        </a:solidFill>
                      </a:endParaRPr>
                    </a:p>
                  </a:txBody>
                  <a:tcPr marT="91425" marB="91425" marR="91425" marL="91425">
                    <a:lnL cap="flat" cmpd="sng" w="9525">
                      <a:solidFill>
                        <a:srgbClr val="000000"/>
                      </a:solidFill>
                      <a:prstDash val="solid"/>
                      <a:round/>
                      <a:headEnd len="sm" w="sm" type="none"/>
                      <a:tailEnd len="sm" w="sm" type="none"/>
                    </a:lnL>
                    <a:solidFill>
                      <a:srgbClr val="00FFFF"/>
                    </a:solidFill>
                  </a:tcPr>
                </a:tc>
              </a:tr>
              <a:tr h="646200">
                <a:tc>
                  <a:txBody>
                    <a:bodyPr/>
                    <a:lstStyle/>
                    <a:p>
                      <a:pPr indent="0" lvl="0" marL="0" rtl="0" algn="l">
                        <a:spcBef>
                          <a:spcPts val="0"/>
                        </a:spcBef>
                        <a:spcAft>
                          <a:spcPts val="0"/>
                        </a:spcAft>
                        <a:buNone/>
                      </a:pPr>
                      <a:r>
                        <a:rPr lang="en">
                          <a:solidFill>
                            <a:srgbClr val="FFFFFF"/>
                          </a:solidFill>
                        </a:rPr>
                        <a:t>(0,0,0)</a:t>
                      </a:r>
                      <a:endParaRPr/>
                    </a:p>
                  </a:txBody>
                  <a:tcPr marT="91425" marB="91425" marR="91425" marL="91425">
                    <a:solidFill>
                      <a:srgbClr val="000000"/>
                    </a:solidFill>
                  </a:tcPr>
                </a:tc>
                <a:tc>
                  <a:txBody>
                    <a:bodyPr/>
                    <a:lstStyle/>
                    <a:p>
                      <a:pPr indent="0" lvl="0" marL="0" rtl="0" algn="l">
                        <a:spcBef>
                          <a:spcPts val="0"/>
                        </a:spcBef>
                        <a:spcAft>
                          <a:spcPts val="0"/>
                        </a:spcAft>
                        <a:buNone/>
                      </a:pPr>
                      <a:r>
                        <a:rPr lang="en">
                          <a:solidFill>
                            <a:srgbClr val="000000"/>
                          </a:solidFill>
                        </a:rPr>
                        <a:t>Good mutant</a:t>
                      </a:r>
                      <a:endParaRPr>
                        <a:solidFill>
                          <a:srgbClr val="000000"/>
                        </a:solidFill>
                      </a:endParaRPr>
                    </a:p>
                  </a:txBody>
                  <a:tcPr marT="91425" marB="91425" marR="91425" marL="91425">
                    <a:lnT cap="flat" cmpd="sng" w="9525">
                      <a:solidFill>
                        <a:srgbClr val="000000"/>
                      </a:solidFill>
                      <a:prstDash val="solid"/>
                      <a:round/>
                      <a:headEnd len="sm" w="sm" type="none"/>
                      <a:tailEnd len="sm" w="sm" type="none"/>
                    </a:lnT>
                    <a:solidFill>
                      <a:srgbClr val="00FF00"/>
                    </a:solidFill>
                  </a:tcPr>
                </a:tc>
                <a:tc>
                  <a:txBody>
                    <a:bodyPr/>
                    <a:lstStyle/>
                    <a:p>
                      <a:pPr indent="0" lvl="0" marL="0" rtl="0" algn="l">
                        <a:spcBef>
                          <a:spcPts val="0"/>
                        </a:spcBef>
                        <a:spcAft>
                          <a:spcPts val="0"/>
                        </a:spcAft>
                        <a:buNone/>
                      </a:pPr>
                      <a:r>
                        <a:rPr lang="en">
                          <a:solidFill>
                            <a:srgbClr val="FFFFFF"/>
                          </a:solidFill>
                        </a:rPr>
                        <a:t>(255,0,0)</a:t>
                      </a:r>
                      <a:endParaRPr>
                        <a:solidFill>
                          <a:srgbClr val="FFFFFF"/>
                        </a:solidFill>
                      </a:endParaRPr>
                    </a:p>
                  </a:txBody>
                  <a:tcPr marT="91425" marB="91425" marR="91425" marL="91425">
                    <a:solidFill>
                      <a:srgbClr val="FF0000"/>
                    </a:solidFill>
                  </a:tcPr>
                </a:tc>
              </a:tr>
            </a:tbl>
          </a:graphicData>
        </a:graphic>
      </p:graphicFrame>
      <p:sp>
        <p:nvSpPr>
          <p:cNvPr id="511" name="Google Shape;511;p47"/>
          <p:cNvSpPr txBox="1"/>
          <p:nvPr/>
        </p:nvSpPr>
        <p:spPr>
          <a:xfrm>
            <a:off x="309950" y="4376350"/>
            <a:ext cx="5962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Cons: most things in mutations section are hard coded</a:t>
            </a:r>
            <a:endParaRPr sz="1800">
              <a:solidFill>
                <a:srgbClr val="434343"/>
              </a:solidFill>
              <a:latin typeface="Source Sans Pro"/>
              <a:ea typeface="Source Sans Pro"/>
              <a:cs typeface="Source Sans Pro"/>
              <a:sym typeface="Source Sans Pro"/>
            </a:endParaRPr>
          </a:p>
        </p:txBody>
      </p:sp>
      <p:pic>
        <p:nvPicPr>
          <p:cNvPr id="512" name="Google Shape;512;p47"/>
          <p:cNvPicPr preferRelativeResize="0"/>
          <p:nvPr/>
        </p:nvPicPr>
        <p:blipFill rotWithShape="1">
          <a:blip r:embed="rId4">
            <a:alphaModFix/>
          </a:blip>
          <a:srcRect b="63309" l="22299" r="14902" t="34181"/>
          <a:stretch/>
        </p:blipFill>
        <p:spPr>
          <a:xfrm>
            <a:off x="246750" y="128200"/>
            <a:ext cx="8514599" cy="226875"/>
          </a:xfrm>
          <a:prstGeom prst="rect">
            <a:avLst/>
          </a:prstGeom>
          <a:noFill/>
          <a:ln>
            <a:noFill/>
          </a:ln>
        </p:spPr>
      </p:pic>
      <p:sp>
        <p:nvSpPr>
          <p:cNvPr id="513" name="Google Shape;513;p47"/>
          <p:cNvSpPr/>
          <p:nvPr/>
        </p:nvSpPr>
        <p:spPr>
          <a:xfrm>
            <a:off x="3429000" y="0"/>
            <a:ext cx="5411700" cy="515100"/>
          </a:xfrm>
          <a:prstGeom prst="ellipse">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514" name="Google Shape;514;p47"/>
          <p:cNvPicPr preferRelativeResize="0"/>
          <p:nvPr/>
        </p:nvPicPr>
        <p:blipFill rotWithShape="1">
          <a:blip r:embed="rId5">
            <a:alphaModFix/>
          </a:blip>
          <a:srcRect b="17891" l="7314" r="37274" t="44273"/>
          <a:stretch/>
        </p:blipFill>
        <p:spPr>
          <a:xfrm>
            <a:off x="279875" y="856825"/>
            <a:ext cx="5737626" cy="2611524"/>
          </a:xfrm>
          <a:prstGeom prst="rect">
            <a:avLst/>
          </a:prstGeom>
          <a:noFill/>
          <a:ln>
            <a:noFill/>
          </a:ln>
        </p:spPr>
      </p:pic>
      <p:sp>
        <p:nvSpPr>
          <p:cNvPr id="515" name="Google Shape;515;p4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Phase 3 - Updating the grid for each generation</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sp>
        <p:nvSpPr>
          <p:cNvPr id="521" name="Google Shape;521;p48"/>
          <p:cNvSpPr/>
          <p:nvPr/>
        </p:nvSpPr>
        <p:spPr>
          <a:xfrm>
            <a:off x="311700" y="1637706"/>
            <a:ext cx="2517900" cy="186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ans Pro"/>
                <a:ea typeface="Source Sans Pro"/>
                <a:cs typeface="Source Sans Pro"/>
                <a:sym typeface="Source Sans Pro"/>
              </a:rPr>
              <a:t>Initializing new blank grid </a:t>
            </a:r>
            <a:endParaRPr sz="1800">
              <a:solidFill>
                <a:schemeClr val="lt1"/>
              </a:solidFill>
              <a:latin typeface="Source Sans Pro"/>
              <a:ea typeface="Source Sans Pro"/>
              <a:cs typeface="Source Sans Pro"/>
              <a:sym typeface="Source Sans Pro"/>
            </a:endParaRPr>
          </a:p>
        </p:txBody>
      </p:sp>
      <p:sp>
        <p:nvSpPr>
          <p:cNvPr id="522" name="Google Shape;522;p48"/>
          <p:cNvSpPr/>
          <p:nvPr/>
        </p:nvSpPr>
        <p:spPr>
          <a:xfrm>
            <a:off x="3313050" y="1637706"/>
            <a:ext cx="2517900" cy="186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ans Pro"/>
                <a:ea typeface="Source Sans Pro"/>
                <a:cs typeface="Source Sans Pro"/>
                <a:sym typeface="Source Sans Pro"/>
              </a:rPr>
              <a:t>Conway's Rules</a:t>
            </a:r>
            <a:endParaRPr sz="1800">
              <a:solidFill>
                <a:schemeClr val="lt1"/>
              </a:solidFill>
              <a:latin typeface="Source Sans Pro"/>
              <a:ea typeface="Source Sans Pro"/>
              <a:cs typeface="Source Sans Pro"/>
              <a:sym typeface="Source Sans Pro"/>
            </a:endParaRPr>
          </a:p>
        </p:txBody>
      </p:sp>
      <p:sp>
        <p:nvSpPr>
          <p:cNvPr id="523" name="Google Shape;523;p48"/>
          <p:cNvSpPr/>
          <p:nvPr/>
        </p:nvSpPr>
        <p:spPr>
          <a:xfrm>
            <a:off x="6314400" y="1637706"/>
            <a:ext cx="2517900" cy="186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ans Pro"/>
                <a:ea typeface="Source Sans Pro"/>
                <a:cs typeface="Source Sans Pro"/>
                <a:sym typeface="Source Sans Pro"/>
              </a:rPr>
              <a:t>Implementing FItness Function</a:t>
            </a:r>
            <a:endParaRPr sz="1800">
              <a:solidFill>
                <a:schemeClr val="lt1"/>
              </a:solidFill>
              <a:latin typeface="Source Sans Pro"/>
              <a:ea typeface="Source Sans Pro"/>
              <a:cs typeface="Source Sans Pro"/>
              <a:sym typeface="Source Sans Pro"/>
            </a:endParaRPr>
          </a:p>
        </p:txBody>
      </p:sp>
      <p:sp>
        <p:nvSpPr>
          <p:cNvPr id="524" name="Google Shape;524;p4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9"/>
          <p:cNvSpPr/>
          <p:nvPr/>
        </p:nvSpPr>
        <p:spPr>
          <a:xfrm>
            <a:off x="311700" y="245606"/>
            <a:ext cx="2517900" cy="186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ans Pro"/>
                <a:ea typeface="Source Sans Pro"/>
                <a:cs typeface="Source Sans Pro"/>
                <a:sym typeface="Source Sans Pro"/>
              </a:rPr>
              <a:t>Initializing new blank grid </a:t>
            </a:r>
            <a:endParaRPr sz="1800">
              <a:solidFill>
                <a:schemeClr val="lt1"/>
              </a:solidFill>
              <a:latin typeface="Source Sans Pro"/>
              <a:ea typeface="Source Sans Pro"/>
              <a:cs typeface="Source Sans Pro"/>
              <a:sym typeface="Source Sans Pro"/>
            </a:endParaRPr>
          </a:p>
        </p:txBody>
      </p:sp>
      <p:pic>
        <p:nvPicPr>
          <p:cNvPr id="530" name="Google Shape;530;p49"/>
          <p:cNvPicPr preferRelativeResize="0"/>
          <p:nvPr/>
        </p:nvPicPr>
        <p:blipFill rotWithShape="1">
          <a:blip r:embed="rId3">
            <a:alphaModFix/>
          </a:blip>
          <a:srcRect b="52152" l="5596" r="54852" t="33628"/>
          <a:stretch/>
        </p:blipFill>
        <p:spPr>
          <a:xfrm>
            <a:off x="467300" y="2745800"/>
            <a:ext cx="8209400" cy="1967499"/>
          </a:xfrm>
          <a:prstGeom prst="rect">
            <a:avLst/>
          </a:prstGeom>
          <a:noFill/>
          <a:ln>
            <a:noFill/>
          </a:ln>
        </p:spPr>
      </p:pic>
      <p:pic>
        <p:nvPicPr>
          <p:cNvPr id="531" name="Google Shape;531;p49"/>
          <p:cNvPicPr preferRelativeResize="0"/>
          <p:nvPr/>
        </p:nvPicPr>
        <p:blipFill>
          <a:blip r:embed="rId4">
            <a:alphaModFix/>
          </a:blip>
          <a:stretch>
            <a:fillRect/>
          </a:stretch>
        </p:blipFill>
        <p:spPr>
          <a:xfrm>
            <a:off x="4626225" y="245600"/>
            <a:ext cx="2253120" cy="2207325"/>
          </a:xfrm>
          <a:prstGeom prst="rect">
            <a:avLst/>
          </a:prstGeom>
          <a:noFill/>
          <a:ln>
            <a:noFill/>
          </a:ln>
        </p:spPr>
      </p:pic>
      <p:pic>
        <p:nvPicPr>
          <p:cNvPr id="532" name="Google Shape;532;p49"/>
          <p:cNvPicPr preferRelativeResize="0"/>
          <p:nvPr/>
        </p:nvPicPr>
        <p:blipFill rotWithShape="1">
          <a:blip r:embed="rId3">
            <a:alphaModFix/>
          </a:blip>
          <a:srcRect b="52152" l="44277" r="54852" t="46275"/>
          <a:stretch/>
        </p:blipFill>
        <p:spPr>
          <a:xfrm>
            <a:off x="8202751" y="3001074"/>
            <a:ext cx="92952" cy="112026"/>
          </a:xfrm>
          <a:prstGeom prst="rect">
            <a:avLst/>
          </a:prstGeom>
          <a:noFill/>
          <a:ln>
            <a:noFill/>
          </a:ln>
        </p:spPr>
      </p:pic>
      <p:sp>
        <p:nvSpPr>
          <p:cNvPr id="533" name="Google Shape;533;p4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0"/>
          <p:cNvSpPr/>
          <p:nvPr/>
        </p:nvSpPr>
        <p:spPr>
          <a:xfrm>
            <a:off x="311700" y="208956"/>
            <a:ext cx="2517900" cy="186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ans Pro"/>
                <a:ea typeface="Source Sans Pro"/>
                <a:cs typeface="Source Sans Pro"/>
                <a:sym typeface="Source Sans Pro"/>
              </a:rPr>
              <a:t>Conway's Rules</a:t>
            </a:r>
            <a:endParaRPr sz="1800">
              <a:solidFill>
                <a:schemeClr val="lt1"/>
              </a:solidFill>
              <a:latin typeface="Source Sans Pro"/>
              <a:ea typeface="Source Sans Pro"/>
              <a:cs typeface="Source Sans Pro"/>
              <a:sym typeface="Source Sans Pro"/>
            </a:endParaRPr>
          </a:p>
        </p:txBody>
      </p:sp>
      <p:pic>
        <p:nvPicPr>
          <p:cNvPr id="539" name="Google Shape;539;p50"/>
          <p:cNvPicPr preferRelativeResize="0"/>
          <p:nvPr/>
        </p:nvPicPr>
        <p:blipFill rotWithShape="1">
          <a:blip r:embed="rId3">
            <a:alphaModFix/>
          </a:blip>
          <a:srcRect b="40901" l="9312" r="12757" t="45904"/>
          <a:stretch/>
        </p:blipFill>
        <p:spPr>
          <a:xfrm>
            <a:off x="139000" y="3474375"/>
            <a:ext cx="8938850" cy="953151"/>
          </a:xfrm>
          <a:prstGeom prst="rect">
            <a:avLst/>
          </a:prstGeom>
          <a:noFill/>
          <a:ln>
            <a:noFill/>
          </a:ln>
        </p:spPr>
      </p:pic>
      <p:pic>
        <p:nvPicPr>
          <p:cNvPr id="540" name="Google Shape;540;p50"/>
          <p:cNvPicPr preferRelativeResize="0"/>
          <p:nvPr/>
        </p:nvPicPr>
        <p:blipFill>
          <a:blip r:embed="rId4">
            <a:alphaModFix/>
          </a:blip>
          <a:stretch>
            <a:fillRect/>
          </a:stretch>
        </p:blipFill>
        <p:spPr>
          <a:xfrm>
            <a:off x="3077625" y="247050"/>
            <a:ext cx="1829075" cy="1791900"/>
          </a:xfrm>
          <a:prstGeom prst="rect">
            <a:avLst/>
          </a:prstGeom>
          <a:noFill/>
          <a:ln>
            <a:noFill/>
          </a:ln>
        </p:spPr>
      </p:pic>
      <p:sp>
        <p:nvSpPr>
          <p:cNvPr id="541" name="Google Shape;541;p50"/>
          <p:cNvSpPr txBox="1"/>
          <p:nvPr/>
        </p:nvSpPr>
        <p:spPr>
          <a:xfrm>
            <a:off x="5154725" y="208950"/>
            <a:ext cx="3886800" cy="318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22">
                <a:solidFill>
                  <a:srgbClr val="FF00FF"/>
                </a:solidFill>
                <a:latin typeface="Source Sans Pro"/>
                <a:ea typeface="Source Sans Pro"/>
                <a:cs typeface="Source Sans Pro"/>
                <a:sym typeface="Source Sans Pro"/>
              </a:rPr>
              <a:t>if:</a:t>
            </a:r>
            <a:endParaRPr sz="1622">
              <a:solidFill>
                <a:srgbClr val="FF00FF"/>
              </a:solidFill>
              <a:latin typeface="Source Sans Pro"/>
              <a:ea typeface="Source Sans Pro"/>
              <a:cs typeface="Source Sans Pro"/>
              <a:sym typeface="Source Sans Pro"/>
            </a:endParaRPr>
          </a:p>
          <a:p>
            <a:pPr indent="0" lvl="0" marL="0" rtl="0" algn="l">
              <a:spcBef>
                <a:spcPts val="0"/>
              </a:spcBef>
              <a:spcAft>
                <a:spcPts val="0"/>
              </a:spcAft>
              <a:buNone/>
            </a:pPr>
            <a:r>
              <a:rPr lang="en" sz="1622">
                <a:solidFill>
                  <a:srgbClr val="434343"/>
                </a:solidFill>
                <a:latin typeface="Source Sans Pro"/>
                <a:ea typeface="Source Sans Pro"/>
                <a:cs typeface="Source Sans Pro"/>
                <a:sym typeface="Source Sans Pro"/>
              </a:rPr>
              <a:t>Any live cell with </a:t>
            </a:r>
            <a:r>
              <a:rPr b="1" lang="en" sz="1622">
                <a:solidFill>
                  <a:srgbClr val="434343"/>
                </a:solidFill>
                <a:latin typeface="Source Sans Pro"/>
                <a:ea typeface="Source Sans Pro"/>
                <a:cs typeface="Source Sans Pro"/>
                <a:sym typeface="Source Sans Pro"/>
              </a:rPr>
              <a:t>2 or 3</a:t>
            </a:r>
            <a:r>
              <a:rPr lang="en" sz="1622">
                <a:solidFill>
                  <a:srgbClr val="434343"/>
                </a:solidFill>
                <a:latin typeface="Source Sans Pro"/>
                <a:ea typeface="Source Sans Pro"/>
                <a:cs typeface="Source Sans Pro"/>
                <a:sym typeface="Source Sans Pro"/>
              </a:rPr>
              <a:t> live neighbors lives on to the next generation.</a:t>
            </a:r>
            <a:endParaRPr sz="1622">
              <a:solidFill>
                <a:srgbClr val="434343"/>
              </a:solidFill>
              <a:latin typeface="Source Sans Pro"/>
              <a:ea typeface="Source Sans Pro"/>
              <a:cs typeface="Source Sans Pro"/>
              <a:sym typeface="Source Sans Pro"/>
            </a:endParaRPr>
          </a:p>
          <a:p>
            <a:pPr indent="0" lvl="0" marL="0" rtl="0" algn="l">
              <a:spcBef>
                <a:spcPts val="0"/>
              </a:spcBef>
              <a:spcAft>
                <a:spcPts val="0"/>
              </a:spcAft>
              <a:buNone/>
            </a:pPr>
            <a:r>
              <a:t/>
            </a:r>
            <a:endParaRPr sz="1622">
              <a:solidFill>
                <a:srgbClr val="434343"/>
              </a:solidFill>
              <a:latin typeface="Source Sans Pro"/>
              <a:ea typeface="Source Sans Pro"/>
              <a:cs typeface="Source Sans Pro"/>
              <a:sym typeface="Source Sans Pro"/>
            </a:endParaRPr>
          </a:p>
          <a:p>
            <a:pPr indent="0" lvl="0" marL="0" rtl="0" algn="l">
              <a:spcBef>
                <a:spcPts val="0"/>
              </a:spcBef>
              <a:spcAft>
                <a:spcPts val="0"/>
              </a:spcAft>
              <a:buNone/>
            </a:pPr>
            <a:r>
              <a:rPr lang="en" sz="1622">
                <a:solidFill>
                  <a:srgbClr val="FF00FF"/>
                </a:solidFill>
                <a:latin typeface="Source Sans Pro"/>
                <a:ea typeface="Source Sans Pro"/>
                <a:cs typeface="Source Sans Pro"/>
                <a:sym typeface="Source Sans Pro"/>
              </a:rPr>
              <a:t>else:</a:t>
            </a:r>
            <a:endParaRPr sz="1622">
              <a:solidFill>
                <a:srgbClr val="FF00FF"/>
              </a:solidFill>
              <a:latin typeface="Source Sans Pro"/>
              <a:ea typeface="Source Sans Pro"/>
              <a:cs typeface="Source Sans Pro"/>
              <a:sym typeface="Source Sans Pro"/>
            </a:endParaRPr>
          </a:p>
          <a:p>
            <a:pPr indent="0" lvl="0" marL="0" rtl="0" algn="l">
              <a:spcBef>
                <a:spcPts val="0"/>
              </a:spcBef>
              <a:spcAft>
                <a:spcPts val="0"/>
              </a:spcAft>
              <a:buNone/>
            </a:pPr>
            <a:r>
              <a:rPr lang="en" sz="1622">
                <a:solidFill>
                  <a:srgbClr val="434343"/>
                </a:solidFill>
                <a:latin typeface="Source Sans Pro"/>
                <a:ea typeface="Source Sans Pro"/>
                <a:cs typeface="Source Sans Pro"/>
                <a:sym typeface="Source Sans Pro"/>
              </a:rPr>
              <a:t>Any live cell with </a:t>
            </a:r>
            <a:r>
              <a:rPr b="1" lang="en" sz="1622">
                <a:solidFill>
                  <a:srgbClr val="434343"/>
                </a:solidFill>
                <a:latin typeface="Source Sans Pro"/>
                <a:ea typeface="Source Sans Pro"/>
                <a:cs typeface="Source Sans Pro"/>
                <a:sym typeface="Source Sans Pro"/>
              </a:rPr>
              <a:t>&lt; 2</a:t>
            </a:r>
            <a:r>
              <a:rPr lang="en" sz="1622">
                <a:solidFill>
                  <a:srgbClr val="434343"/>
                </a:solidFill>
                <a:latin typeface="Source Sans Pro"/>
                <a:ea typeface="Source Sans Pro"/>
                <a:cs typeface="Source Sans Pro"/>
                <a:sym typeface="Source Sans Pro"/>
              </a:rPr>
              <a:t> live neighbors dies, as if by underpopulation</a:t>
            </a:r>
            <a:endParaRPr sz="1622">
              <a:solidFill>
                <a:srgbClr val="434343"/>
              </a:solidFill>
              <a:latin typeface="Source Sans Pro"/>
              <a:ea typeface="Source Sans Pro"/>
              <a:cs typeface="Source Sans Pro"/>
              <a:sym typeface="Source Sans Pro"/>
            </a:endParaRPr>
          </a:p>
          <a:p>
            <a:pPr indent="0" lvl="0" marL="0" rtl="0" algn="l">
              <a:spcBef>
                <a:spcPts val="0"/>
              </a:spcBef>
              <a:spcAft>
                <a:spcPts val="0"/>
              </a:spcAft>
              <a:buNone/>
            </a:pPr>
            <a:r>
              <a:rPr lang="en" sz="1622">
                <a:solidFill>
                  <a:srgbClr val="434343"/>
                </a:solidFill>
                <a:latin typeface="Source Sans Pro"/>
                <a:ea typeface="Source Sans Pro"/>
                <a:cs typeface="Source Sans Pro"/>
                <a:sym typeface="Source Sans Pro"/>
              </a:rPr>
              <a:t>or </a:t>
            </a:r>
            <a:endParaRPr sz="1622">
              <a:solidFill>
                <a:srgbClr val="434343"/>
              </a:solidFill>
              <a:latin typeface="Source Sans Pro"/>
              <a:ea typeface="Source Sans Pro"/>
              <a:cs typeface="Source Sans Pro"/>
              <a:sym typeface="Source Sans Pro"/>
            </a:endParaRPr>
          </a:p>
          <a:p>
            <a:pPr indent="0" lvl="0" marL="0" rtl="0" algn="l">
              <a:spcBef>
                <a:spcPts val="0"/>
              </a:spcBef>
              <a:spcAft>
                <a:spcPts val="0"/>
              </a:spcAft>
              <a:buNone/>
            </a:pPr>
            <a:r>
              <a:rPr lang="en" sz="1622">
                <a:solidFill>
                  <a:srgbClr val="434343"/>
                </a:solidFill>
                <a:latin typeface="Source Sans Pro"/>
                <a:ea typeface="Source Sans Pro"/>
                <a:cs typeface="Source Sans Pro"/>
                <a:sym typeface="Source Sans Pro"/>
              </a:rPr>
              <a:t>Any live cell with </a:t>
            </a:r>
            <a:r>
              <a:rPr b="1" lang="en" sz="1622">
                <a:solidFill>
                  <a:srgbClr val="434343"/>
                </a:solidFill>
                <a:latin typeface="Source Sans Pro"/>
                <a:ea typeface="Source Sans Pro"/>
                <a:cs typeface="Source Sans Pro"/>
                <a:sym typeface="Source Sans Pro"/>
              </a:rPr>
              <a:t>&gt; 3 </a:t>
            </a:r>
            <a:r>
              <a:rPr lang="en" sz="1622">
                <a:solidFill>
                  <a:srgbClr val="434343"/>
                </a:solidFill>
                <a:latin typeface="Source Sans Pro"/>
                <a:ea typeface="Source Sans Pro"/>
                <a:cs typeface="Source Sans Pro"/>
                <a:sym typeface="Source Sans Pro"/>
              </a:rPr>
              <a:t>live neighbors dies, as if by overpopulation.</a:t>
            </a:r>
            <a:endParaRPr sz="1622">
              <a:solidFill>
                <a:srgbClr val="434343"/>
              </a:solidFill>
              <a:latin typeface="Source Sans Pro"/>
              <a:ea typeface="Source Sans Pro"/>
              <a:cs typeface="Source Sans Pro"/>
              <a:sym typeface="Source Sans Pro"/>
            </a:endParaRPr>
          </a:p>
          <a:p>
            <a:pPr indent="0" lvl="0" marL="0" rtl="0" algn="l">
              <a:spcBef>
                <a:spcPts val="0"/>
              </a:spcBef>
              <a:spcAft>
                <a:spcPts val="0"/>
              </a:spcAft>
              <a:buNone/>
            </a:pPr>
            <a:r>
              <a:t/>
            </a:r>
            <a:endParaRPr sz="1622">
              <a:solidFill>
                <a:srgbClr val="434343"/>
              </a:solidFill>
              <a:latin typeface="Source Sans Pro"/>
              <a:ea typeface="Source Sans Pro"/>
              <a:cs typeface="Source Sans Pro"/>
              <a:sym typeface="Source Sans Pro"/>
            </a:endParaRPr>
          </a:p>
          <a:p>
            <a:pPr indent="0" lvl="0" marL="0" rtl="0" algn="l">
              <a:spcBef>
                <a:spcPts val="0"/>
              </a:spcBef>
              <a:spcAft>
                <a:spcPts val="0"/>
              </a:spcAft>
              <a:buNone/>
            </a:pPr>
            <a:r>
              <a:rPr lang="en" sz="1622">
                <a:solidFill>
                  <a:srgbClr val="434343"/>
                </a:solidFill>
                <a:latin typeface="Source Sans Pro"/>
                <a:ea typeface="Source Sans Pro"/>
                <a:cs typeface="Source Sans Pro"/>
                <a:sym typeface="Source Sans Pro"/>
              </a:rPr>
              <a:t>(HAS TO BE EXACT 2 or 3)</a:t>
            </a:r>
            <a:endParaRPr sz="1900">
              <a:solidFill>
                <a:srgbClr val="434343"/>
              </a:solidFill>
              <a:latin typeface="Source Sans Pro"/>
              <a:ea typeface="Source Sans Pro"/>
              <a:cs typeface="Source Sans Pro"/>
              <a:sym typeface="Source Sans Pro"/>
            </a:endParaRPr>
          </a:p>
        </p:txBody>
      </p:sp>
      <p:pic>
        <p:nvPicPr>
          <p:cNvPr id="542" name="Google Shape;542;p50"/>
          <p:cNvPicPr preferRelativeResize="0"/>
          <p:nvPr/>
        </p:nvPicPr>
        <p:blipFill rotWithShape="1">
          <a:blip r:embed="rId5">
            <a:alphaModFix/>
          </a:blip>
          <a:srcRect b="63208" l="27113" r="63866" t="34898"/>
          <a:stretch/>
        </p:blipFill>
        <p:spPr>
          <a:xfrm>
            <a:off x="223625" y="3015900"/>
            <a:ext cx="1872149" cy="262026"/>
          </a:xfrm>
          <a:prstGeom prst="rect">
            <a:avLst/>
          </a:prstGeom>
          <a:noFill/>
          <a:ln>
            <a:noFill/>
          </a:ln>
        </p:spPr>
      </p:pic>
      <p:sp>
        <p:nvSpPr>
          <p:cNvPr id="543" name="Google Shape;543;p5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1"/>
          <p:cNvSpPr/>
          <p:nvPr/>
        </p:nvSpPr>
        <p:spPr>
          <a:xfrm>
            <a:off x="311700" y="208956"/>
            <a:ext cx="2517900" cy="186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ans Pro"/>
                <a:ea typeface="Source Sans Pro"/>
                <a:cs typeface="Source Sans Pro"/>
                <a:sym typeface="Source Sans Pro"/>
              </a:rPr>
              <a:t>Conway's’ Rule- Birth and FItness Function</a:t>
            </a:r>
            <a:endParaRPr sz="1800">
              <a:solidFill>
                <a:schemeClr val="lt1"/>
              </a:solidFill>
              <a:latin typeface="Source Sans Pro"/>
              <a:ea typeface="Source Sans Pro"/>
              <a:cs typeface="Source Sans Pro"/>
              <a:sym typeface="Source Sans Pro"/>
            </a:endParaRPr>
          </a:p>
        </p:txBody>
      </p:sp>
      <p:pic>
        <p:nvPicPr>
          <p:cNvPr id="549" name="Google Shape;549;p51"/>
          <p:cNvPicPr preferRelativeResize="0"/>
          <p:nvPr/>
        </p:nvPicPr>
        <p:blipFill>
          <a:blip r:embed="rId3">
            <a:alphaModFix/>
          </a:blip>
          <a:stretch>
            <a:fillRect/>
          </a:stretch>
        </p:blipFill>
        <p:spPr>
          <a:xfrm>
            <a:off x="3077625" y="247050"/>
            <a:ext cx="1829075" cy="1791900"/>
          </a:xfrm>
          <a:prstGeom prst="rect">
            <a:avLst/>
          </a:prstGeom>
          <a:noFill/>
          <a:ln>
            <a:noFill/>
          </a:ln>
        </p:spPr>
      </p:pic>
      <p:sp>
        <p:nvSpPr>
          <p:cNvPr id="550" name="Google Shape;550;p51"/>
          <p:cNvSpPr txBox="1"/>
          <p:nvPr/>
        </p:nvSpPr>
        <p:spPr>
          <a:xfrm>
            <a:off x="5154725" y="56550"/>
            <a:ext cx="3886800" cy="25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595959"/>
                </a:solidFill>
                <a:latin typeface="Source Sans Pro"/>
                <a:ea typeface="Source Sans Pro"/>
                <a:cs typeface="Source Sans Pro"/>
                <a:sym typeface="Source Sans Pro"/>
              </a:rPr>
              <a:t> </a:t>
            </a:r>
            <a:r>
              <a:rPr lang="en" sz="1622">
                <a:solidFill>
                  <a:srgbClr val="FF00FF"/>
                </a:solidFill>
                <a:latin typeface="Source Sans Pro"/>
                <a:ea typeface="Source Sans Pro"/>
                <a:cs typeface="Source Sans Pro"/>
                <a:sym typeface="Source Sans Pro"/>
              </a:rPr>
              <a:t>I</a:t>
            </a:r>
            <a:r>
              <a:rPr lang="en" sz="1622">
                <a:solidFill>
                  <a:srgbClr val="FF00FF"/>
                </a:solidFill>
                <a:latin typeface="Source Sans Pro"/>
                <a:ea typeface="Source Sans Pro"/>
                <a:cs typeface="Source Sans Pro"/>
                <a:sym typeface="Source Sans Pro"/>
              </a:rPr>
              <a:t>f:</a:t>
            </a:r>
            <a:endParaRPr sz="1622">
              <a:solidFill>
                <a:srgbClr val="FF00FF"/>
              </a:solidFill>
              <a:latin typeface="Source Sans Pro"/>
              <a:ea typeface="Source Sans Pro"/>
              <a:cs typeface="Source Sans Pro"/>
              <a:sym typeface="Source Sans Pro"/>
            </a:endParaRPr>
          </a:p>
          <a:p>
            <a:pPr indent="0" lvl="0" marL="0" rtl="0" algn="l">
              <a:spcBef>
                <a:spcPts val="0"/>
              </a:spcBef>
              <a:spcAft>
                <a:spcPts val="0"/>
              </a:spcAft>
              <a:buNone/>
            </a:pPr>
            <a:r>
              <a:rPr lang="en" sz="1900">
                <a:solidFill>
                  <a:srgbClr val="434343"/>
                </a:solidFill>
                <a:latin typeface="Source Sans Pro"/>
                <a:ea typeface="Source Sans Pro"/>
                <a:cs typeface="Source Sans Pro"/>
                <a:sym typeface="Source Sans Pro"/>
              </a:rPr>
              <a:t>Any dead cell with == 3 neighbors becomes a live cell, as if by reproduction.</a:t>
            </a:r>
            <a:endParaRPr sz="1900">
              <a:solidFill>
                <a:srgbClr val="434343"/>
              </a:solidFill>
              <a:latin typeface="Source Sans Pro"/>
              <a:ea typeface="Source Sans Pro"/>
              <a:cs typeface="Source Sans Pro"/>
              <a:sym typeface="Source Sans Pro"/>
            </a:endParaRPr>
          </a:p>
          <a:p>
            <a:pPr indent="0" lvl="0" marL="0" rtl="0" algn="l">
              <a:spcBef>
                <a:spcPts val="0"/>
              </a:spcBef>
              <a:spcAft>
                <a:spcPts val="0"/>
              </a:spcAft>
              <a:buNone/>
            </a:pPr>
            <a:r>
              <a:t/>
            </a:r>
            <a:endParaRPr sz="1900">
              <a:solidFill>
                <a:srgbClr val="595959"/>
              </a:solidFill>
              <a:latin typeface="Source Sans Pro"/>
              <a:ea typeface="Source Sans Pro"/>
              <a:cs typeface="Source Sans Pro"/>
              <a:sym typeface="Source Sans Pro"/>
            </a:endParaRPr>
          </a:p>
          <a:p>
            <a:pPr indent="0" lvl="0" marL="0" rtl="0" algn="l">
              <a:spcBef>
                <a:spcPts val="0"/>
              </a:spcBef>
              <a:spcAft>
                <a:spcPts val="0"/>
              </a:spcAft>
              <a:buNone/>
            </a:pPr>
            <a:r>
              <a:rPr lang="en" sz="1900">
                <a:solidFill>
                  <a:srgbClr val="434343"/>
                </a:solidFill>
                <a:latin typeface="Source Sans Pro"/>
                <a:ea typeface="Source Sans Pro"/>
                <a:cs typeface="Source Sans Pro"/>
                <a:sym typeface="Source Sans Pro"/>
              </a:rPr>
              <a:t>Birthed cells’ color is determined by </a:t>
            </a:r>
            <a:r>
              <a:rPr b="1" lang="en" sz="1900">
                <a:solidFill>
                  <a:srgbClr val="434343"/>
                </a:solidFill>
                <a:latin typeface="Source Sans Pro"/>
                <a:ea typeface="Source Sans Pro"/>
                <a:cs typeface="Source Sans Pro"/>
                <a:sym typeface="Source Sans Pro"/>
              </a:rPr>
              <a:t>fitness function()</a:t>
            </a:r>
            <a:r>
              <a:rPr lang="en" sz="1900">
                <a:solidFill>
                  <a:srgbClr val="434343"/>
                </a:solidFill>
                <a:latin typeface="Source Sans Pro"/>
                <a:ea typeface="Source Sans Pro"/>
                <a:cs typeface="Source Sans Pro"/>
                <a:sym typeface="Source Sans Pro"/>
              </a:rPr>
              <a:t> from before</a:t>
            </a:r>
            <a:endParaRPr sz="1900">
              <a:solidFill>
                <a:srgbClr val="434343"/>
              </a:solidFill>
              <a:latin typeface="Source Sans Pro"/>
              <a:ea typeface="Source Sans Pro"/>
              <a:cs typeface="Source Sans Pro"/>
              <a:sym typeface="Source Sans Pro"/>
            </a:endParaRPr>
          </a:p>
          <a:p>
            <a:pPr indent="0" lvl="0" marL="0" rtl="0" algn="l">
              <a:spcBef>
                <a:spcPts val="0"/>
              </a:spcBef>
              <a:spcAft>
                <a:spcPts val="0"/>
              </a:spcAft>
              <a:buNone/>
            </a:pPr>
            <a:r>
              <a:t/>
            </a:r>
            <a:endParaRPr sz="1900">
              <a:solidFill>
                <a:srgbClr val="595959"/>
              </a:solidFill>
              <a:latin typeface="Source Sans Pro"/>
              <a:ea typeface="Source Sans Pro"/>
              <a:cs typeface="Source Sans Pro"/>
              <a:sym typeface="Source Sans Pro"/>
            </a:endParaRPr>
          </a:p>
        </p:txBody>
      </p:sp>
      <p:pic>
        <p:nvPicPr>
          <p:cNvPr id="551" name="Google Shape;551;p51"/>
          <p:cNvPicPr preferRelativeResize="0"/>
          <p:nvPr/>
        </p:nvPicPr>
        <p:blipFill rotWithShape="1">
          <a:blip r:embed="rId4">
            <a:alphaModFix/>
          </a:blip>
          <a:srcRect b="29467" l="6740" r="60728" t="60781"/>
          <a:stretch/>
        </p:blipFill>
        <p:spPr>
          <a:xfrm>
            <a:off x="228925" y="3302075"/>
            <a:ext cx="8686152" cy="1639950"/>
          </a:xfrm>
          <a:prstGeom prst="rect">
            <a:avLst/>
          </a:prstGeom>
          <a:noFill/>
          <a:ln>
            <a:noFill/>
          </a:ln>
        </p:spPr>
      </p:pic>
      <p:pic>
        <p:nvPicPr>
          <p:cNvPr id="552" name="Google Shape;552;p51"/>
          <p:cNvPicPr preferRelativeResize="0"/>
          <p:nvPr/>
        </p:nvPicPr>
        <p:blipFill rotWithShape="1">
          <a:blip r:embed="rId5">
            <a:alphaModFix/>
          </a:blip>
          <a:srcRect b="63232" l="36512" r="56958" t="34873"/>
          <a:stretch/>
        </p:blipFill>
        <p:spPr>
          <a:xfrm>
            <a:off x="424300" y="2855300"/>
            <a:ext cx="1718249" cy="332250"/>
          </a:xfrm>
          <a:prstGeom prst="rect">
            <a:avLst/>
          </a:prstGeom>
          <a:noFill/>
          <a:ln>
            <a:noFill/>
          </a:ln>
        </p:spPr>
      </p:pic>
      <p:sp>
        <p:nvSpPr>
          <p:cNvPr id="553" name="Google Shape;553;p5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txBox="1"/>
          <p:nvPr>
            <p:ph type="title"/>
          </p:nvPr>
        </p:nvSpPr>
        <p:spPr>
          <a:xfrm>
            <a:off x="311700" y="107617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QUIZ TIME</a:t>
            </a:r>
            <a:endParaRPr sz="5000"/>
          </a:p>
        </p:txBody>
      </p:sp>
      <p:sp>
        <p:nvSpPr>
          <p:cNvPr id="98" name="Google Shape;98;p16"/>
          <p:cNvSpPr txBox="1"/>
          <p:nvPr>
            <p:ph idx="1" type="body"/>
          </p:nvPr>
        </p:nvSpPr>
        <p:spPr>
          <a:xfrm>
            <a:off x="311700" y="2432250"/>
            <a:ext cx="8520600" cy="213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2500">
                <a:solidFill>
                  <a:srgbClr val="434343"/>
                </a:solidFill>
              </a:rPr>
              <a:t>Based of Conway's Game of Life Rules </a:t>
            </a:r>
            <a:endParaRPr sz="2500">
              <a:solidFill>
                <a:srgbClr val="434343"/>
              </a:solidFill>
            </a:endParaRPr>
          </a:p>
          <a:p>
            <a:pPr indent="0" lvl="0" marL="0" rtl="0" algn="ctr">
              <a:spcBef>
                <a:spcPts val="1600"/>
              </a:spcBef>
              <a:spcAft>
                <a:spcPts val="0"/>
              </a:spcAft>
              <a:buClr>
                <a:schemeClr val="dk2"/>
              </a:buClr>
              <a:buSzPts val="1100"/>
              <a:buFont typeface="Arial"/>
              <a:buNone/>
            </a:pPr>
            <a:r>
              <a:rPr lang="en" sz="2500">
                <a:solidFill>
                  <a:srgbClr val="434343"/>
                </a:solidFill>
              </a:rPr>
              <a:t>What happens to the following cells in the next generation?</a:t>
            </a:r>
            <a:endParaRPr sz="2500">
              <a:solidFill>
                <a:srgbClr val="434343"/>
              </a:solidFill>
            </a:endParaRPr>
          </a:p>
          <a:p>
            <a:pPr indent="0" lvl="0" marL="0" rtl="0" algn="ctr">
              <a:spcBef>
                <a:spcPts val="1600"/>
              </a:spcBef>
              <a:spcAft>
                <a:spcPts val="0"/>
              </a:spcAft>
              <a:buClr>
                <a:schemeClr val="dk2"/>
              </a:buClr>
              <a:buSzPts val="1100"/>
              <a:buFont typeface="Arial"/>
              <a:buNone/>
            </a:pPr>
            <a:r>
              <a:t/>
            </a:r>
            <a:endParaRPr>
              <a:solidFill>
                <a:srgbClr val="434343"/>
              </a:solidFill>
            </a:endParaRPr>
          </a:p>
          <a:p>
            <a:pPr indent="0" lvl="0" marL="0" rtl="0" algn="ctr">
              <a:spcBef>
                <a:spcPts val="1600"/>
              </a:spcBef>
              <a:spcAft>
                <a:spcPts val="1600"/>
              </a:spcAft>
              <a:buNone/>
            </a:pPr>
            <a:r>
              <a:t/>
            </a:r>
            <a:endParaRPr>
              <a:solidFill>
                <a:srgbClr val="434343"/>
              </a:solidFill>
            </a:endParaRPr>
          </a:p>
        </p:txBody>
      </p:sp>
      <p:sp>
        <p:nvSpPr>
          <p:cNvPr id="99" name="Google Shape;99;p1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Phase 4 - Generational parameters and saving each grid together as gif, collecting {color:density} data</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sp>
        <p:nvSpPr>
          <p:cNvPr id="559" name="Google Shape;559;p52"/>
          <p:cNvSpPr/>
          <p:nvPr/>
        </p:nvSpPr>
        <p:spPr>
          <a:xfrm>
            <a:off x="233025" y="2558956"/>
            <a:ext cx="2517900" cy="186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ans Pro"/>
                <a:ea typeface="Source Sans Pro"/>
                <a:cs typeface="Source Sans Pro"/>
                <a:sym typeface="Source Sans Pro"/>
              </a:rPr>
              <a:t>Generational Parameters</a:t>
            </a:r>
            <a:endParaRPr sz="1800">
              <a:solidFill>
                <a:schemeClr val="lt1"/>
              </a:solidFill>
              <a:latin typeface="Source Sans Pro"/>
              <a:ea typeface="Source Sans Pro"/>
              <a:cs typeface="Source Sans Pro"/>
              <a:sym typeface="Source Sans Pro"/>
            </a:endParaRPr>
          </a:p>
        </p:txBody>
      </p:sp>
      <p:sp>
        <p:nvSpPr>
          <p:cNvPr id="560" name="Google Shape;560;p52"/>
          <p:cNvSpPr/>
          <p:nvPr/>
        </p:nvSpPr>
        <p:spPr>
          <a:xfrm>
            <a:off x="3273713" y="2558956"/>
            <a:ext cx="2517900" cy="186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ans Pro"/>
                <a:ea typeface="Source Sans Pro"/>
                <a:cs typeface="Source Sans Pro"/>
                <a:sym typeface="Source Sans Pro"/>
              </a:rPr>
              <a:t>Saving .csv file</a:t>
            </a:r>
            <a:endParaRPr sz="1800">
              <a:solidFill>
                <a:schemeClr val="lt1"/>
              </a:solidFill>
              <a:latin typeface="Source Sans Pro"/>
              <a:ea typeface="Source Sans Pro"/>
              <a:cs typeface="Source Sans Pro"/>
              <a:sym typeface="Source Sans Pro"/>
            </a:endParaRPr>
          </a:p>
        </p:txBody>
      </p:sp>
      <p:sp>
        <p:nvSpPr>
          <p:cNvPr id="561" name="Google Shape;561;p52"/>
          <p:cNvSpPr/>
          <p:nvPr/>
        </p:nvSpPr>
        <p:spPr>
          <a:xfrm>
            <a:off x="6314400" y="2558956"/>
            <a:ext cx="2517900" cy="186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ans Pro"/>
                <a:ea typeface="Source Sans Pro"/>
                <a:cs typeface="Source Sans Pro"/>
                <a:sym typeface="Source Sans Pro"/>
              </a:rPr>
              <a:t>GIF</a:t>
            </a:r>
            <a:endParaRPr sz="1800">
              <a:solidFill>
                <a:schemeClr val="lt1"/>
              </a:solidFill>
              <a:latin typeface="Source Sans Pro"/>
              <a:ea typeface="Source Sans Pro"/>
              <a:cs typeface="Source Sans Pro"/>
              <a:sym typeface="Source Sans Pro"/>
            </a:endParaRPr>
          </a:p>
        </p:txBody>
      </p:sp>
      <p:sp>
        <p:nvSpPr>
          <p:cNvPr id="562" name="Google Shape;562;p5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53"/>
          <p:cNvPicPr preferRelativeResize="0"/>
          <p:nvPr/>
        </p:nvPicPr>
        <p:blipFill rotWithShape="1">
          <a:blip r:embed="rId3">
            <a:alphaModFix/>
          </a:blip>
          <a:srcRect b="11162" l="7604" r="29550" t="34937"/>
          <a:stretch/>
        </p:blipFill>
        <p:spPr>
          <a:xfrm>
            <a:off x="1062350" y="891400"/>
            <a:ext cx="6372274" cy="3643524"/>
          </a:xfrm>
          <a:prstGeom prst="rect">
            <a:avLst/>
          </a:prstGeom>
          <a:noFill/>
          <a:ln>
            <a:noFill/>
          </a:ln>
        </p:spPr>
      </p:pic>
      <p:sp>
        <p:nvSpPr>
          <p:cNvPr id="568" name="Google Shape;568;p5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4"/>
          <p:cNvSpPr/>
          <p:nvPr/>
        </p:nvSpPr>
        <p:spPr>
          <a:xfrm>
            <a:off x="311700" y="232656"/>
            <a:ext cx="2517900" cy="186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ans Pro"/>
                <a:ea typeface="Source Sans Pro"/>
                <a:cs typeface="Source Sans Pro"/>
                <a:sym typeface="Source Sans Pro"/>
              </a:rPr>
              <a:t>Generational Parameters</a:t>
            </a:r>
            <a:endParaRPr sz="1800">
              <a:solidFill>
                <a:schemeClr val="lt1"/>
              </a:solidFill>
              <a:latin typeface="Source Sans Pro"/>
              <a:ea typeface="Source Sans Pro"/>
              <a:cs typeface="Source Sans Pro"/>
              <a:sym typeface="Source Sans Pro"/>
            </a:endParaRPr>
          </a:p>
        </p:txBody>
      </p:sp>
      <p:sp>
        <p:nvSpPr>
          <p:cNvPr id="574" name="Google Shape;574;p54"/>
          <p:cNvSpPr txBox="1"/>
          <p:nvPr/>
        </p:nvSpPr>
        <p:spPr>
          <a:xfrm>
            <a:off x="70650" y="402412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chemeClr val="dk1"/>
                </a:solidFill>
              </a:rPr>
              <a:t>Calling the function example: </a:t>
            </a:r>
            <a:endParaRPr sz="1500" u="sng">
              <a:solidFill>
                <a:schemeClr val="dk1"/>
              </a:solidFill>
            </a:endParaRPr>
          </a:p>
        </p:txBody>
      </p:sp>
      <p:pic>
        <p:nvPicPr>
          <p:cNvPr id="575" name="Google Shape;575;p54"/>
          <p:cNvPicPr preferRelativeResize="0"/>
          <p:nvPr/>
        </p:nvPicPr>
        <p:blipFill rotWithShape="1">
          <a:blip r:embed="rId3">
            <a:alphaModFix/>
          </a:blip>
          <a:srcRect b="47827" l="5068" r="41688" t="48134"/>
          <a:stretch/>
        </p:blipFill>
        <p:spPr>
          <a:xfrm>
            <a:off x="162252" y="4439625"/>
            <a:ext cx="8216208" cy="415500"/>
          </a:xfrm>
          <a:prstGeom prst="rect">
            <a:avLst/>
          </a:prstGeom>
          <a:noFill/>
          <a:ln>
            <a:noFill/>
          </a:ln>
        </p:spPr>
      </p:pic>
      <p:pic>
        <p:nvPicPr>
          <p:cNvPr id="576" name="Google Shape;576;p54"/>
          <p:cNvPicPr preferRelativeResize="0"/>
          <p:nvPr/>
        </p:nvPicPr>
        <p:blipFill rotWithShape="1">
          <a:blip r:embed="rId4">
            <a:alphaModFix/>
          </a:blip>
          <a:srcRect b="50926" l="7681" r="28991" t="27882"/>
          <a:stretch/>
        </p:blipFill>
        <p:spPr>
          <a:xfrm>
            <a:off x="195825" y="2385750"/>
            <a:ext cx="7343924" cy="1638375"/>
          </a:xfrm>
          <a:prstGeom prst="rect">
            <a:avLst/>
          </a:prstGeom>
          <a:noFill/>
          <a:ln>
            <a:noFill/>
          </a:ln>
        </p:spPr>
      </p:pic>
      <p:sp>
        <p:nvSpPr>
          <p:cNvPr id="577" name="Google Shape;577;p54"/>
          <p:cNvSpPr/>
          <p:nvPr/>
        </p:nvSpPr>
        <p:spPr>
          <a:xfrm>
            <a:off x="3540150" y="3658825"/>
            <a:ext cx="151200" cy="123000"/>
          </a:xfrm>
          <a:prstGeom prst="star5">
            <a:avLst>
              <a:gd fmla="val 19098" name="adj"/>
              <a:gd fmla="val 105146" name="hf"/>
              <a:gd fmla="val 110557" name="vf"/>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78" name="Google Shape;578;p54"/>
          <p:cNvSpPr/>
          <p:nvPr/>
        </p:nvSpPr>
        <p:spPr>
          <a:xfrm>
            <a:off x="3658950" y="3503400"/>
            <a:ext cx="151200" cy="123000"/>
          </a:xfrm>
          <a:prstGeom prst="star5">
            <a:avLst>
              <a:gd fmla="val 19098" name="adj"/>
              <a:gd fmla="val 105146" name="hf"/>
              <a:gd fmla="val 110557" name="vf"/>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79" name="Google Shape;579;p5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5"/>
          <p:cNvSpPr/>
          <p:nvPr/>
        </p:nvSpPr>
        <p:spPr>
          <a:xfrm>
            <a:off x="311688" y="196031"/>
            <a:ext cx="2517900" cy="186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ans Pro"/>
                <a:ea typeface="Source Sans Pro"/>
                <a:cs typeface="Source Sans Pro"/>
                <a:sym typeface="Source Sans Pro"/>
              </a:rPr>
              <a:t>Saving .csv file</a:t>
            </a:r>
            <a:endParaRPr sz="1800">
              <a:solidFill>
                <a:schemeClr val="lt1"/>
              </a:solidFill>
              <a:latin typeface="Source Sans Pro"/>
              <a:ea typeface="Source Sans Pro"/>
              <a:cs typeface="Source Sans Pro"/>
              <a:sym typeface="Source Sans Pro"/>
            </a:endParaRPr>
          </a:p>
        </p:txBody>
      </p:sp>
      <p:pic>
        <p:nvPicPr>
          <p:cNvPr id="585" name="Google Shape;585;p55"/>
          <p:cNvPicPr preferRelativeResize="0"/>
          <p:nvPr/>
        </p:nvPicPr>
        <p:blipFill rotWithShape="1">
          <a:blip r:embed="rId3">
            <a:alphaModFix/>
          </a:blip>
          <a:srcRect b="52091" l="22882" r="40494" t="33844"/>
          <a:stretch/>
        </p:blipFill>
        <p:spPr>
          <a:xfrm>
            <a:off x="794575" y="2902374"/>
            <a:ext cx="7297394" cy="1868100"/>
          </a:xfrm>
          <a:prstGeom prst="rect">
            <a:avLst/>
          </a:prstGeom>
          <a:noFill/>
          <a:ln>
            <a:noFill/>
          </a:ln>
        </p:spPr>
      </p:pic>
      <p:pic>
        <p:nvPicPr>
          <p:cNvPr id="586" name="Google Shape;586;p55"/>
          <p:cNvPicPr preferRelativeResize="0"/>
          <p:nvPr/>
        </p:nvPicPr>
        <p:blipFill rotWithShape="1">
          <a:blip r:embed="rId4">
            <a:alphaModFix/>
          </a:blip>
          <a:srcRect b="60751" l="8682" r="83251" t="36859"/>
          <a:stretch/>
        </p:blipFill>
        <p:spPr>
          <a:xfrm>
            <a:off x="910575" y="2458525"/>
            <a:ext cx="1740803" cy="343749"/>
          </a:xfrm>
          <a:prstGeom prst="rect">
            <a:avLst/>
          </a:prstGeom>
          <a:noFill/>
          <a:ln>
            <a:noFill/>
          </a:ln>
        </p:spPr>
      </p:pic>
      <p:sp>
        <p:nvSpPr>
          <p:cNvPr id="587" name="Google Shape;587;p5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6"/>
          <p:cNvSpPr txBox="1"/>
          <p:nvPr>
            <p:ph idx="1" type="body"/>
          </p:nvPr>
        </p:nvSpPr>
        <p:spPr>
          <a:xfrm>
            <a:off x="311700" y="273225"/>
            <a:ext cx="8520600" cy="8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rgbClr val="434343"/>
                </a:solidFill>
              </a:rPr>
              <a:t>Colors and their relative frequencies across generations are tracked in a .csv file from the {color:map} dictionary. Allows a user to do data analysis later if they want! </a:t>
            </a:r>
            <a:endParaRPr>
              <a:solidFill>
                <a:srgbClr val="434343"/>
              </a:solidFill>
            </a:endParaRPr>
          </a:p>
          <a:p>
            <a:pPr indent="0" lvl="0" marL="0" rtl="0" algn="l">
              <a:spcBef>
                <a:spcPts val="1600"/>
              </a:spcBef>
              <a:spcAft>
                <a:spcPts val="0"/>
              </a:spcAft>
              <a:buClr>
                <a:schemeClr val="dk2"/>
              </a:buClr>
              <a:buSzPts val="1100"/>
              <a:buFont typeface="Arial"/>
              <a:buNone/>
            </a:pPr>
            <a:r>
              <a:t/>
            </a:r>
            <a:endParaRPr/>
          </a:p>
          <a:p>
            <a:pPr indent="0" lvl="0" marL="0" rtl="0" algn="l">
              <a:spcBef>
                <a:spcPts val="1600"/>
              </a:spcBef>
              <a:spcAft>
                <a:spcPts val="1600"/>
              </a:spcAft>
              <a:buNone/>
            </a:pPr>
            <a:r>
              <a:t/>
            </a:r>
            <a:endParaRPr/>
          </a:p>
        </p:txBody>
      </p:sp>
      <p:pic>
        <p:nvPicPr>
          <p:cNvPr id="593" name="Google Shape;593;p56"/>
          <p:cNvPicPr preferRelativeResize="0"/>
          <p:nvPr/>
        </p:nvPicPr>
        <p:blipFill rotWithShape="1">
          <a:blip r:embed="rId3">
            <a:alphaModFix/>
          </a:blip>
          <a:srcRect b="1815" l="22596" r="6030" t="18223"/>
          <a:stretch/>
        </p:blipFill>
        <p:spPr>
          <a:xfrm>
            <a:off x="112051" y="1024250"/>
            <a:ext cx="4595324" cy="3432324"/>
          </a:xfrm>
          <a:prstGeom prst="rect">
            <a:avLst/>
          </a:prstGeom>
          <a:noFill/>
          <a:ln>
            <a:noFill/>
          </a:ln>
        </p:spPr>
      </p:pic>
      <p:pic>
        <p:nvPicPr>
          <p:cNvPr id="594" name="Google Shape;594;p56"/>
          <p:cNvPicPr preferRelativeResize="0"/>
          <p:nvPr/>
        </p:nvPicPr>
        <p:blipFill>
          <a:blip r:embed="rId4">
            <a:alphaModFix/>
          </a:blip>
          <a:stretch>
            <a:fillRect/>
          </a:stretch>
        </p:blipFill>
        <p:spPr>
          <a:xfrm>
            <a:off x="4826200" y="1380700"/>
            <a:ext cx="4131824" cy="2505544"/>
          </a:xfrm>
          <a:prstGeom prst="rect">
            <a:avLst/>
          </a:prstGeom>
          <a:noFill/>
          <a:ln>
            <a:noFill/>
          </a:ln>
        </p:spPr>
      </p:pic>
      <p:sp>
        <p:nvSpPr>
          <p:cNvPr id="595" name="Google Shape;595;p5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7"/>
          <p:cNvSpPr/>
          <p:nvPr/>
        </p:nvSpPr>
        <p:spPr>
          <a:xfrm>
            <a:off x="311700" y="196031"/>
            <a:ext cx="2517900" cy="186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ans Pro"/>
                <a:ea typeface="Source Sans Pro"/>
                <a:cs typeface="Source Sans Pro"/>
                <a:sym typeface="Source Sans Pro"/>
              </a:rPr>
              <a:t>GIF</a:t>
            </a:r>
            <a:endParaRPr sz="1800">
              <a:solidFill>
                <a:schemeClr val="lt1"/>
              </a:solidFill>
              <a:latin typeface="Source Sans Pro"/>
              <a:ea typeface="Source Sans Pro"/>
              <a:cs typeface="Source Sans Pro"/>
              <a:sym typeface="Source Sans Pro"/>
            </a:endParaRPr>
          </a:p>
        </p:txBody>
      </p:sp>
      <p:pic>
        <p:nvPicPr>
          <p:cNvPr id="601" name="Google Shape;601;p57"/>
          <p:cNvPicPr preferRelativeResize="0"/>
          <p:nvPr/>
        </p:nvPicPr>
        <p:blipFill rotWithShape="1">
          <a:blip r:embed="rId3">
            <a:alphaModFix/>
          </a:blip>
          <a:srcRect b="35362" l="22201" r="37216" t="46734"/>
          <a:stretch/>
        </p:blipFill>
        <p:spPr>
          <a:xfrm>
            <a:off x="595963" y="2265875"/>
            <a:ext cx="7952076" cy="2338824"/>
          </a:xfrm>
          <a:prstGeom prst="rect">
            <a:avLst/>
          </a:prstGeom>
          <a:noFill/>
          <a:ln>
            <a:noFill/>
          </a:ln>
        </p:spPr>
      </p:pic>
      <p:sp>
        <p:nvSpPr>
          <p:cNvPr id="602" name="Google Shape;602;p5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58" title="genedrifter (1).gif"/>
          <p:cNvPicPr preferRelativeResize="0"/>
          <p:nvPr/>
        </p:nvPicPr>
        <p:blipFill/>
        <p:spPr>
          <a:xfrm>
            <a:off x="2152650" y="113225"/>
            <a:ext cx="4838702" cy="4838702"/>
          </a:xfrm>
          <a:prstGeom prst="rect">
            <a:avLst/>
          </a:prstGeom>
          <a:noFill/>
          <a:ln>
            <a:noFill/>
          </a:ln>
        </p:spPr>
      </p:pic>
      <p:sp>
        <p:nvSpPr>
          <p:cNvPr id="608" name="Google Shape;608;p58"/>
          <p:cNvSpPr txBox="1"/>
          <p:nvPr/>
        </p:nvSpPr>
        <p:spPr>
          <a:xfrm>
            <a:off x="4093600" y="198675"/>
            <a:ext cx="11418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Source Sans Pro"/>
                <a:ea typeface="Source Sans Pro"/>
                <a:cs typeface="Source Sans Pro"/>
                <a:sym typeface="Source Sans Pro"/>
              </a:rPr>
              <a:t>THE END</a:t>
            </a:r>
            <a:endParaRPr sz="1800">
              <a:solidFill>
                <a:schemeClr val="dk2"/>
              </a:solidFill>
              <a:latin typeface="Source Sans Pro"/>
              <a:ea typeface="Source Sans Pro"/>
              <a:cs typeface="Source Sans Pro"/>
              <a:sym typeface="Source Sans Pro"/>
            </a:endParaRPr>
          </a:p>
        </p:txBody>
      </p:sp>
      <p:sp>
        <p:nvSpPr>
          <p:cNvPr id="609" name="Google Shape;609;p5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5" name="Google Shape;615;p59"/>
          <p:cNvSpPr txBox="1"/>
          <p:nvPr/>
        </p:nvSpPr>
        <p:spPr>
          <a:xfrm>
            <a:off x="0" y="0"/>
            <a:ext cx="9144000" cy="48024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lang="en" sz="1200">
                <a:solidFill>
                  <a:schemeClr val="dk2"/>
                </a:solidFill>
                <a:latin typeface="Times New Roman"/>
                <a:ea typeface="Times New Roman"/>
                <a:cs typeface="Times New Roman"/>
                <a:sym typeface="Times New Roman"/>
              </a:rPr>
              <a:t>REFERENCES</a:t>
            </a:r>
            <a:endParaRPr b="1" sz="1200">
              <a:solidFill>
                <a:schemeClr val="dk2"/>
              </a:solidFill>
              <a:latin typeface="Times New Roman"/>
              <a:ea typeface="Times New Roman"/>
              <a:cs typeface="Times New Roman"/>
              <a:sym typeface="Times New Roman"/>
            </a:endParaRPr>
          </a:p>
          <a:p>
            <a:pPr indent="-304800" lvl="0" marL="457200" rtl="0" algn="l">
              <a:lnSpc>
                <a:spcPct val="200000"/>
              </a:lnSpc>
              <a:spcBef>
                <a:spcPts val="0"/>
              </a:spcBef>
              <a:spcAft>
                <a:spcPts val="0"/>
              </a:spcAft>
              <a:buClr>
                <a:schemeClr val="dk2"/>
              </a:buClr>
              <a:buSzPts val="1200"/>
              <a:buFont typeface="Times New Roman"/>
              <a:buAutoNum type="arabicPeriod"/>
            </a:pPr>
            <a:r>
              <a:rPr lang="en" sz="1200">
                <a:solidFill>
                  <a:schemeClr val="dk2"/>
                </a:solidFill>
                <a:latin typeface="Times New Roman"/>
                <a:ea typeface="Times New Roman"/>
                <a:cs typeface="Times New Roman"/>
                <a:sym typeface="Times New Roman"/>
              </a:rPr>
              <a:t>Tyshevskyi, P. (2019, April). Reversing Game of Life using genetic algorithms. </a:t>
            </a:r>
            <a:r>
              <a:rPr i="1" lang="en" sz="1200">
                <a:solidFill>
                  <a:schemeClr val="dk2"/>
                </a:solidFill>
                <a:latin typeface="Times New Roman"/>
                <a:ea typeface="Times New Roman"/>
                <a:cs typeface="Times New Roman"/>
                <a:sym typeface="Times New Roman"/>
              </a:rPr>
              <a:t>Medium</a:t>
            </a:r>
            <a:r>
              <a:rPr lang="en" sz="1200">
                <a:solidFill>
                  <a:schemeClr val="dk2"/>
                </a:solidFill>
                <a:latin typeface="Times New Roman"/>
                <a:ea typeface="Times New Roman"/>
                <a:cs typeface="Times New Roman"/>
                <a:sym typeface="Times New Roman"/>
              </a:rPr>
              <a:t>. Retrieved from </a:t>
            </a:r>
            <a:r>
              <a:rPr lang="en" sz="1200">
                <a:solidFill>
                  <a:schemeClr val="dk2"/>
                </a:solidFill>
                <a:uFill>
                  <a:noFill/>
                </a:uFill>
                <a:latin typeface="Times New Roman"/>
                <a:ea typeface="Times New Roman"/>
                <a:cs typeface="Times New Roman"/>
                <a:sym typeface="Times New Roman"/>
                <a:hlinkClick r:id="rId3">
                  <a:extLst>
                    <a:ext uri="{A12FA001-AC4F-418D-AE19-62706E023703}">
                      <ahyp:hlinkClr val="tx"/>
                    </a:ext>
                  </a:extLst>
                </a:hlinkClick>
              </a:rPr>
              <a:t>https://medium.com/@paveltyshevskyi/reversing-game-of-life-using-genetic-algorithms-45f6209e1daf</a:t>
            </a:r>
            <a:r>
              <a:rPr lang="en" sz="1200">
                <a:solidFill>
                  <a:schemeClr val="dk2"/>
                </a:solidFill>
                <a:latin typeface="Times New Roman"/>
                <a:ea typeface="Times New Roman"/>
                <a:cs typeface="Times New Roman"/>
                <a:sym typeface="Times New Roman"/>
              </a:rPr>
              <a:t> </a:t>
            </a:r>
            <a:endParaRPr sz="1200">
              <a:solidFill>
                <a:schemeClr val="dk2"/>
              </a:solidFill>
              <a:latin typeface="Times New Roman"/>
              <a:ea typeface="Times New Roman"/>
              <a:cs typeface="Times New Roman"/>
              <a:sym typeface="Times New Roman"/>
            </a:endParaRPr>
          </a:p>
          <a:p>
            <a:pPr indent="-304800" lvl="0" marL="457200" rtl="0" algn="l">
              <a:lnSpc>
                <a:spcPct val="200000"/>
              </a:lnSpc>
              <a:spcBef>
                <a:spcPts val="0"/>
              </a:spcBef>
              <a:spcAft>
                <a:spcPts val="0"/>
              </a:spcAft>
              <a:buClr>
                <a:schemeClr val="dk2"/>
              </a:buClr>
              <a:buSzPts val="1200"/>
              <a:buFont typeface="Times New Roman"/>
              <a:buAutoNum type="arabicPeriod"/>
            </a:pPr>
            <a:r>
              <a:rPr lang="en" sz="1200">
                <a:solidFill>
                  <a:schemeClr val="dk2"/>
                </a:solidFill>
                <a:latin typeface="Times New Roman"/>
                <a:ea typeface="Times New Roman"/>
                <a:cs typeface="Times New Roman"/>
                <a:sym typeface="Times New Roman"/>
              </a:rPr>
              <a:t>Cerruti, U., Dutto, S., &amp; Murru, N. (2020). A symbiosis between cellular automata and genetic algorithms. </a:t>
            </a:r>
            <a:r>
              <a:rPr i="1" lang="en" sz="1200">
                <a:solidFill>
                  <a:schemeClr val="dk2"/>
                </a:solidFill>
                <a:latin typeface="Times New Roman"/>
                <a:ea typeface="Times New Roman"/>
                <a:cs typeface="Times New Roman"/>
                <a:sym typeface="Times New Roman"/>
              </a:rPr>
              <a:t>Chaos, Solitons &amp; Fractals, 134</a:t>
            </a:r>
            <a:r>
              <a:rPr lang="en" sz="1200">
                <a:solidFill>
                  <a:schemeClr val="dk2"/>
                </a:solidFill>
                <a:latin typeface="Times New Roman"/>
                <a:ea typeface="Times New Roman"/>
                <a:cs typeface="Times New Roman"/>
                <a:sym typeface="Times New Roman"/>
              </a:rPr>
              <a:t>, 109719.</a:t>
            </a:r>
            <a:r>
              <a:rPr lang="en" sz="1200">
                <a:solidFill>
                  <a:schemeClr val="dk2"/>
                </a:solidFill>
                <a:uFill>
                  <a:noFill/>
                </a:uFill>
                <a:latin typeface="Times New Roman"/>
                <a:ea typeface="Times New Roman"/>
                <a:cs typeface="Times New Roman"/>
                <a:sym typeface="Times New Roman"/>
                <a:hlinkClick r:id="rId4">
                  <a:extLst>
                    <a:ext uri="{A12FA001-AC4F-418D-AE19-62706E023703}">
                      <ahyp:hlinkClr val="tx"/>
                    </a:ext>
                  </a:extLst>
                </a:hlinkClick>
              </a:rPr>
              <a:t> https://doi.org/10.1016/j.chaos.2020.109719</a:t>
            </a:r>
            <a:r>
              <a:rPr lang="en" sz="1200">
                <a:solidFill>
                  <a:schemeClr val="dk2"/>
                </a:solidFill>
                <a:latin typeface="Times New Roman"/>
                <a:ea typeface="Times New Roman"/>
                <a:cs typeface="Times New Roman"/>
                <a:sym typeface="Times New Roman"/>
              </a:rPr>
              <a:t> </a:t>
            </a:r>
            <a:endParaRPr sz="1200">
              <a:solidFill>
                <a:schemeClr val="dk2"/>
              </a:solidFill>
              <a:latin typeface="Times New Roman"/>
              <a:ea typeface="Times New Roman"/>
              <a:cs typeface="Times New Roman"/>
              <a:sym typeface="Times New Roman"/>
            </a:endParaRPr>
          </a:p>
          <a:p>
            <a:pPr indent="-304800" lvl="0" marL="457200" rtl="0" algn="l">
              <a:lnSpc>
                <a:spcPct val="200000"/>
              </a:lnSpc>
              <a:spcBef>
                <a:spcPts val="0"/>
              </a:spcBef>
              <a:spcAft>
                <a:spcPts val="0"/>
              </a:spcAft>
              <a:buClr>
                <a:schemeClr val="dk2"/>
              </a:buClr>
              <a:buSzPts val="1200"/>
              <a:buFont typeface="Times New Roman"/>
              <a:buAutoNum type="arabicPeriod"/>
            </a:pPr>
            <a:r>
              <a:rPr lang="en" sz="1200">
                <a:solidFill>
                  <a:schemeClr val="dk2"/>
                </a:solidFill>
                <a:latin typeface="Times New Roman"/>
                <a:ea typeface="Times New Roman"/>
                <a:cs typeface="Times New Roman"/>
                <a:sym typeface="Times New Roman"/>
              </a:rPr>
              <a:t>Fitness and its role in evolutionary genetics. (2010). </a:t>
            </a:r>
            <a:r>
              <a:rPr i="1" lang="en" sz="1200">
                <a:solidFill>
                  <a:schemeClr val="dk2"/>
                </a:solidFill>
                <a:latin typeface="Times New Roman"/>
                <a:ea typeface="Times New Roman"/>
                <a:cs typeface="Times New Roman"/>
                <a:sym typeface="Times New Roman"/>
              </a:rPr>
              <a:t>PMC</a:t>
            </a:r>
            <a:r>
              <a:rPr lang="en" sz="1200">
                <a:solidFill>
                  <a:schemeClr val="dk2"/>
                </a:solidFill>
                <a:latin typeface="Times New Roman"/>
                <a:ea typeface="Times New Roman"/>
                <a:cs typeface="Times New Roman"/>
                <a:sym typeface="Times New Roman"/>
              </a:rPr>
              <a:t>. Retrieved from</a:t>
            </a:r>
            <a:r>
              <a:rPr lang="en" sz="1200">
                <a:solidFill>
                  <a:schemeClr val="dk2"/>
                </a:solidFill>
                <a:uFill>
                  <a:noFill/>
                </a:uFill>
                <a:latin typeface="Times New Roman"/>
                <a:ea typeface="Times New Roman"/>
                <a:cs typeface="Times New Roman"/>
                <a:sym typeface="Times New Roman"/>
                <a:hlinkClick r:id="rId5">
                  <a:extLst>
                    <a:ext uri="{A12FA001-AC4F-418D-AE19-62706E023703}">
                      <ahyp:hlinkClr val="tx"/>
                    </a:ext>
                  </a:extLst>
                </a:hlinkClick>
              </a:rPr>
              <a:t> https://www.ncbi.nlm.nih.gov/pmc/articles/PMC2753274/</a:t>
            </a:r>
            <a:endParaRPr sz="1200">
              <a:solidFill>
                <a:schemeClr val="dk2"/>
              </a:solidFill>
              <a:latin typeface="Times New Roman"/>
              <a:ea typeface="Times New Roman"/>
              <a:cs typeface="Times New Roman"/>
              <a:sym typeface="Times New Roman"/>
            </a:endParaRPr>
          </a:p>
          <a:p>
            <a:pPr indent="-304800" lvl="0" marL="457200" rtl="0" algn="l">
              <a:lnSpc>
                <a:spcPct val="200000"/>
              </a:lnSpc>
              <a:spcBef>
                <a:spcPts val="0"/>
              </a:spcBef>
              <a:spcAft>
                <a:spcPts val="0"/>
              </a:spcAft>
              <a:buClr>
                <a:schemeClr val="dk2"/>
              </a:buClr>
              <a:buSzPts val="1200"/>
              <a:buFont typeface="Times New Roman"/>
              <a:buAutoNum type="arabicPeriod"/>
            </a:pPr>
            <a:r>
              <a:rPr lang="en" sz="1200">
                <a:solidFill>
                  <a:schemeClr val="dk2"/>
                </a:solidFill>
                <a:latin typeface="Times New Roman"/>
                <a:ea typeface="Times New Roman"/>
                <a:cs typeface="Times New Roman"/>
                <a:sym typeface="Times New Roman"/>
              </a:rPr>
              <a:t>Zheleznyak, A. (2020). colorful-life: The colorful game of life. </a:t>
            </a:r>
            <a:r>
              <a:rPr i="1" lang="en" sz="1200">
                <a:solidFill>
                  <a:schemeClr val="dk2"/>
                </a:solidFill>
                <a:latin typeface="Times New Roman"/>
                <a:ea typeface="Times New Roman"/>
                <a:cs typeface="Times New Roman"/>
                <a:sym typeface="Times New Roman"/>
              </a:rPr>
              <a:t>GitHub</a:t>
            </a:r>
            <a:r>
              <a:rPr lang="en" sz="1200">
                <a:solidFill>
                  <a:schemeClr val="dk2"/>
                </a:solidFill>
                <a:latin typeface="Times New Roman"/>
                <a:ea typeface="Times New Roman"/>
                <a:cs typeface="Times New Roman"/>
                <a:sym typeface="Times New Roman"/>
              </a:rPr>
              <a:t>. Retrieved from</a:t>
            </a:r>
            <a:r>
              <a:rPr lang="en" sz="1200">
                <a:solidFill>
                  <a:schemeClr val="dk2"/>
                </a:solidFill>
                <a:uFill>
                  <a:noFill/>
                </a:uFill>
                <a:latin typeface="Times New Roman"/>
                <a:ea typeface="Times New Roman"/>
                <a:cs typeface="Times New Roman"/>
                <a:sym typeface="Times New Roman"/>
                <a:hlinkClick r:id="rId6">
                  <a:extLst>
                    <a:ext uri="{A12FA001-AC4F-418D-AE19-62706E023703}">
                      <ahyp:hlinkClr val="tx"/>
                    </a:ext>
                  </a:extLst>
                </a:hlinkClick>
              </a:rPr>
              <a:t> https://github.com/adam-zheleznyak/colorful-life</a:t>
            </a:r>
            <a:endParaRPr sz="1200">
              <a:solidFill>
                <a:schemeClr val="dk2"/>
              </a:solidFill>
              <a:latin typeface="Times New Roman"/>
              <a:ea typeface="Times New Roman"/>
              <a:cs typeface="Times New Roman"/>
              <a:sym typeface="Times New Roman"/>
            </a:endParaRPr>
          </a:p>
          <a:p>
            <a:pPr indent="-304800" lvl="0" marL="457200" rtl="0" algn="l">
              <a:lnSpc>
                <a:spcPct val="200000"/>
              </a:lnSpc>
              <a:spcBef>
                <a:spcPts val="0"/>
              </a:spcBef>
              <a:spcAft>
                <a:spcPts val="0"/>
              </a:spcAft>
              <a:buClr>
                <a:schemeClr val="dk2"/>
              </a:buClr>
              <a:buSzPts val="1200"/>
              <a:buFont typeface="Times New Roman"/>
              <a:buAutoNum type="arabicPeriod"/>
            </a:pPr>
            <a:r>
              <a:rPr lang="en" sz="1200">
                <a:solidFill>
                  <a:schemeClr val="dk2"/>
                </a:solidFill>
                <a:latin typeface="Times New Roman"/>
                <a:ea typeface="Times New Roman"/>
                <a:cs typeface="Times New Roman"/>
                <a:sym typeface="Times New Roman"/>
              </a:rPr>
              <a:t>Khankasikam, K. (2013). Background research on topic. </a:t>
            </a:r>
            <a:r>
              <a:rPr i="1" lang="en" sz="1200">
                <a:solidFill>
                  <a:schemeClr val="dk2"/>
                </a:solidFill>
                <a:latin typeface="Times New Roman"/>
                <a:ea typeface="Times New Roman"/>
                <a:cs typeface="Times New Roman"/>
                <a:sym typeface="Times New Roman"/>
              </a:rPr>
              <a:t>International Journal of Computer Theory and Engineering</a:t>
            </a:r>
            <a:r>
              <a:rPr lang="en" sz="1200">
                <a:solidFill>
                  <a:schemeClr val="dk2"/>
                </a:solidFill>
                <a:latin typeface="Times New Roman"/>
                <a:ea typeface="Times New Roman"/>
                <a:cs typeface="Times New Roman"/>
                <a:sym typeface="Times New Roman"/>
              </a:rPr>
              <a:t>. Retrieved from</a:t>
            </a:r>
            <a:r>
              <a:rPr lang="en" sz="1200">
                <a:solidFill>
                  <a:schemeClr val="dk2"/>
                </a:solidFill>
                <a:uFill>
                  <a:noFill/>
                </a:uFill>
                <a:latin typeface="Times New Roman"/>
                <a:ea typeface="Times New Roman"/>
                <a:cs typeface="Times New Roman"/>
                <a:sym typeface="Times New Roman"/>
                <a:hlinkClick r:id="rId7">
                  <a:extLst>
                    <a:ext uri="{A12FA001-AC4F-418D-AE19-62706E023703}">
                      <ahyp:hlinkClr val="tx"/>
                    </a:ext>
                  </a:extLst>
                </a:hlinkClick>
              </a:rPr>
              <a:t> https://www.ijcte.org/papers/769-A009.pdf</a:t>
            </a:r>
            <a:endParaRPr sz="1200">
              <a:solidFill>
                <a:schemeClr val="dk2"/>
              </a:solidFill>
              <a:latin typeface="Times New Roman"/>
              <a:ea typeface="Times New Roman"/>
              <a:cs typeface="Times New Roman"/>
              <a:sym typeface="Times New Roman"/>
            </a:endParaRPr>
          </a:p>
          <a:p>
            <a:pPr indent="-304800" lvl="0" marL="457200" rtl="0" algn="l">
              <a:lnSpc>
                <a:spcPct val="200000"/>
              </a:lnSpc>
              <a:spcBef>
                <a:spcPts val="0"/>
              </a:spcBef>
              <a:spcAft>
                <a:spcPts val="0"/>
              </a:spcAft>
              <a:buClr>
                <a:schemeClr val="dk2"/>
              </a:buClr>
              <a:buSzPts val="1200"/>
              <a:buFont typeface="Times New Roman"/>
              <a:buAutoNum type="arabicPeriod"/>
            </a:pPr>
            <a:r>
              <a:rPr lang="en" sz="1200">
                <a:solidFill>
                  <a:schemeClr val="dk2"/>
                </a:solidFill>
                <a:latin typeface="Times New Roman"/>
                <a:ea typeface="Times New Roman"/>
                <a:cs typeface="Times New Roman"/>
                <a:sym typeface="Times New Roman"/>
              </a:rPr>
              <a:t>Chandrakant, K. (2024). Nature-inspired algorithms. </a:t>
            </a:r>
            <a:r>
              <a:rPr i="1" lang="en" sz="1200">
                <a:solidFill>
                  <a:schemeClr val="dk2"/>
                </a:solidFill>
                <a:latin typeface="Times New Roman"/>
                <a:ea typeface="Times New Roman"/>
                <a:cs typeface="Times New Roman"/>
                <a:sym typeface="Times New Roman"/>
              </a:rPr>
              <a:t>Baeldung</a:t>
            </a:r>
            <a:r>
              <a:rPr lang="en" sz="1200">
                <a:solidFill>
                  <a:schemeClr val="dk2"/>
                </a:solidFill>
                <a:latin typeface="Times New Roman"/>
                <a:ea typeface="Times New Roman"/>
                <a:cs typeface="Times New Roman"/>
                <a:sym typeface="Times New Roman"/>
              </a:rPr>
              <a:t>. Retrieved from</a:t>
            </a:r>
            <a:r>
              <a:rPr lang="en" sz="1200">
                <a:solidFill>
                  <a:schemeClr val="dk2"/>
                </a:solidFill>
                <a:uFill>
                  <a:noFill/>
                </a:uFill>
                <a:latin typeface="Times New Roman"/>
                <a:ea typeface="Times New Roman"/>
                <a:cs typeface="Times New Roman"/>
                <a:sym typeface="Times New Roman"/>
                <a:hlinkClick r:id="rId8">
                  <a:extLst>
                    <a:ext uri="{A12FA001-AC4F-418D-AE19-62706E023703}">
                      <ahyp:hlinkClr val="tx"/>
                    </a:ext>
                  </a:extLst>
                </a:hlinkClick>
              </a:rPr>
              <a:t> https://www.baeldung.com/cs/nature-inspired-algorithms</a:t>
            </a:r>
            <a:endParaRPr sz="1200">
              <a:solidFill>
                <a:schemeClr val="dk2"/>
              </a:solidFill>
              <a:latin typeface="Times New Roman"/>
              <a:ea typeface="Times New Roman"/>
              <a:cs typeface="Times New Roman"/>
              <a:sym typeface="Times New Roman"/>
            </a:endParaRPr>
          </a:p>
          <a:p>
            <a:pPr indent="-304800" lvl="0" marL="457200" rtl="0" algn="l">
              <a:lnSpc>
                <a:spcPct val="200000"/>
              </a:lnSpc>
              <a:spcBef>
                <a:spcPts val="0"/>
              </a:spcBef>
              <a:spcAft>
                <a:spcPts val="0"/>
              </a:spcAft>
              <a:buClr>
                <a:schemeClr val="dk2"/>
              </a:buClr>
              <a:buSzPts val="1200"/>
              <a:buFont typeface="Times New Roman"/>
              <a:buAutoNum type="arabicPeriod"/>
            </a:pPr>
            <a:r>
              <a:rPr lang="en" sz="1200">
                <a:solidFill>
                  <a:schemeClr val="dk2"/>
                </a:solidFill>
                <a:latin typeface="Times New Roman"/>
                <a:ea typeface="Times New Roman"/>
                <a:cs typeface="Times New Roman"/>
                <a:sym typeface="Times New Roman"/>
              </a:rPr>
              <a:t>The Game of Life. (2020). </a:t>
            </a:r>
            <a:r>
              <a:rPr i="1" lang="en" sz="1200">
                <a:solidFill>
                  <a:schemeClr val="dk2"/>
                </a:solidFill>
                <a:latin typeface="Times New Roman"/>
                <a:ea typeface="Times New Roman"/>
                <a:cs typeface="Times New Roman"/>
                <a:sym typeface="Times New Roman"/>
              </a:rPr>
              <a:t>arXiv</a:t>
            </a:r>
            <a:r>
              <a:rPr lang="en" sz="1200">
                <a:solidFill>
                  <a:schemeClr val="dk2"/>
                </a:solidFill>
                <a:latin typeface="Times New Roman"/>
                <a:ea typeface="Times New Roman"/>
                <a:cs typeface="Times New Roman"/>
                <a:sym typeface="Times New Roman"/>
              </a:rPr>
              <a:t>. Retrieved from</a:t>
            </a:r>
            <a:r>
              <a:rPr lang="en" sz="1200">
                <a:solidFill>
                  <a:schemeClr val="dk2"/>
                </a:solidFill>
                <a:uFill>
                  <a:noFill/>
                </a:uFill>
                <a:latin typeface="Times New Roman"/>
                <a:ea typeface="Times New Roman"/>
                <a:cs typeface="Times New Roman"/>
                <a:sym typeface="Times New Roman"/>
                <a:hlinkClick r:id="rId9">
                  <a:extLst>
                    <a:ext uri="{A12FA001-AC4F-418D-AE19-62706E023703}">
                      <ahyp:hlinkClr val="tx"/>
                    </a:ext>
                  </a:extLst>
                </a:hlinkClick>
              </a:rPr>
              <a:t> https://arxiv.org/pdf/2007.02894.pdf</a:t>
            </a:r>
            <a:endParaRPr sz="1200">
              <a:solidFill>
                <a:schemeClr val="dk2"/>
              </a:solidFill>
              <a:latin typeface="Times New Roman"/>
              <a:ea typeface="Times New Roman"/>
              <a:cs typeface="Times New Roman"/>
              <a:sym typeface="Times New Roman"/>
            </a:endParaRPr>
          </a:p>
          <a:p>
            <a:pPr indent="-304800" lvl="0" marL="457200" rtl="0" algn="l">
              <a:lnSpc>
                <a:spcPct val="200000"/>
              </a:lnSpc>
              <a:spcBef>
                <a:spcPts val="0"/>
              </a:spcBef>
              <a:spcAft>
                <a:spcPts val="0"/>
              </a:spcAft>
              <a:buClr>
                <a:schemeClr val="dk2"/>
              </a:buClr>
              <a:buSzPts val="1200"/>
              <a:buFont typeface="Times New Roman"/>
              <a:buAutoNum type="arabicPeriod"/>
            </a:pPr>
            <a:r>
              <a:rPr lang="en" sz="1200">
                <a:solidFill>
                  <a:schemeClr val="dk2"/>
                </a:solidFill>
                <a:latin typeface="Times New Roman"/>
                <a:ea typeface="Times New Roman"/>
                <a:cs typeface="Times New Roman"/>
                <a:sym typeface="Times New Roman"/>
              </a:rPr>
              <a:t>Conway’s Game of Life – Python Implementation. (2024). </a:t>
            </a:r>
            <a:r>
              <a:rPr i="1" lang="en" sz="1200">
                <a:solidFill>
                  <a:schemeClr val="dk2"/>
                </a:solidFill>
                <a:latin typeface="Times New Roman"/>
                <a:ea typeface="Times New Roman"/>
                <a:cs typeface="Times New Roman"/>
                <a:sym typeface="Times New Roman"/>
              </a:rPr>
              <a:t>GeeksforGeeks</a:t>
            </a:r>
            <a:r>
              <a:rPr lang="en" sz="1200">
                <a:solidFill>
                  <a:schemeClr val="dk2"/>
                </a:solidFill>
                <a:latin typeface="Times New Roman"/>
                <a:ea typeface="Times New Roman"/>
                <a:cs typeface="Times New Roman"/>
                <a:sym typeface="Times New Roman"/>
              </a:rPr>
              <a:t>. Retrieved from </a:t>
            </a:r>
            <a:r>
              <a:rPr lang="en" sz="1200">
                <a:solidFill>
                  <a:schemeClr val="dk2"/>
                </a:solidFill>
                <a:uFill>
                  <a:noFill/>
                </a:uFill>
                <a:latin typeface="Times New Roman"/>
                <a:ea typeface="Times New Roman"/>
                <a:cs typeface="Times New Roman"/>
                <a:sym typeface="Times New Roman"/>
                <a:hlinkClick r:id="rId10">
                  <a:extLst>
                    <a:ext uri="{A12FA001-AC4F-418D-AE19-62706E023703}">
                      <ahyp:hlinkClr val="tx"/>
                    </a:ext>
                  </a:extLst>
                </a:hlinkClick>
              </a:rPr>
              <a:t>https://www.geeksforgeeks.org/conways-game-life-python-implementation/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311700" y="36805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Q1: What happens to the following cells in the next generation? </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sp>
        <p:nvSpPr>
          <p:cNvPr id="105" name="Google Shape;105;p17"/>
          <p:cNvSpPr txBox="1"/>
          <p:nvPr>
            <p:ph idx="1" type="body"/>
          </p:nvPr>
        </p:nvSpPr>
        <p:spPr>
          <a:xfrm>
            <a:off x="311700" y="1385475"/>
            <a:ext cx="4093800" cy="33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u="sng">
                <a:solidFill>
                  <a:srgbClr val="434343"/>
                </a:solidFill>
              </a:rPr>
              <a:t>RULES</a:t>
            </a:r>
            <a:endParaRPr u="sng">
              <a:solidFill>
                <a:srgbClr val="434343"/>
              </a:solidFill>
            </a:endParaRPr>
          </a:p>
          <a:p>
            <a:pPr indent="-342900" lvl="0" marL="457200" rtl="0" algn="l">
              <a:spcBef>
                <a:spcPts val="0"/>
              </a:spcBef>
              <a:spcAft>
                <a:spcPts val="0"/>
              </a:spcAft>
              <a:buClr>
                <a:srgbClr val="434343"/>
              </a:buClr>
              <a:buSzPts val="1800"/>
              <a:buAutoNum type="arabicPeriod"/>
            </a:pPr>
            <a:r>
              <a:rPr lang="en">
                <a:solidFill>
                  <a:srgbClr val="434343"/>
                </a:solidFill>
              </a:rPr>
              <a:t>Any live cell with &lt; 2 live neighbors dies, as if by underpopulation.</a:t>
            </a:r>
            <a:endParaRPr>
              <a:solidFill>
                <a:srgbClr val="434343"/>
              </a:solidFill>
            </a:endParaRPr>
          </a:p>
          <a:p>
            <a:pPr indent="-342900" lvl="0" marL="457200" rtl="0" algn="l">
              <a:spcBef>
                <a:spcPts val="0"/>
              </a:spcBef>
              <a:spcAft>
                <a:spcPts val="0"/>
              </a:spcAft>
              <a:buClr>
                <a:srgbClr val="434343"/>
              </a:buClr>
              <a:buSzPts val="1800"/>
              <a:buAutoNum type="arabicPeriod"/>
            </a:pPr>
            <a:r>
              <a:rPr lang="en">
                <a:solidFill>
                  <a:srgbClr val="434343"/>
                </a:solidFill>
              </a:rPr>
              <a:t>Any live cell with 2 or 3 live neighbors lives on to the next generation.</a:t>
            </a:r>
            <a:endParaRPr>
              <a:solidFill>
                <a:srgbClr val="434343"/>
              </a:solidFill>
            </a:endParaRPr>
          </a:p>
          <a:p>
            <a:pPr indent="-342900" lvl="0" marL="457200" rtl="0" algn="l">
              <a:spcBef>
                <a:spcPts val="0"/>
              </a:spcBef>
              <a:spcAft>
                <a:spcPts val="0"/>
              </a:spcAft>
              <a:buClr>
                <a:srgbClr val="434343"/>
              </a:buClr>
              <a:buSzPts val="1800"/>
              <a:buAutoNum type="arabicPeriod"/>
            </a:pPr>
            <a:r>
              <a:rPr lang="en">
                <a:solidFill>
                  <a:srgbClr val="434343"/>
                </a:solidFill>
              </a:rPr>
              <a:t>Any live cell with &gt; 3 live neighbors dies, as if by overpopulation.</a:t>
            </a:r>
            <a:endParaRPr>
              <a:solidFill>
                <a:srgbClr val="434343"/>
              </a:solidFill>
            </a:endParaRPr>
          </a:p>
          <a:p>
            <a:pPr indent="-342900" lvl="0" marL="457200" rtl="0" algn="l">
              <a:spcBef>
                <a:spcPts val="0"/>
              </a:spcBef>
              <a:spcAft>
                <a:spcPts val="0"/>
              </a:spcAft>
              <a:buClr>
                <a:srgbClr val="434343"/>
              </a:buClr>
              <a:buSzPts val="1800"/>
              <a:buAutoNum type="arabicPeriod"/>
            </a:pPr>
            <a:r>
              <a:rPr lang="en">
                <a:solidFill>
                  <a:srgbClr val="434343"/>
                </a:solidFill>
              </a:rPr>
              <a:t>Any dead cell with == 3 neighbors becomes a live cell, as if by reproduction.</a:t>
            </a:r>
            <a:endParaRPr>
              <a:solidFill>
                <a:srgbClr val="434343"/>
              </a:solidFill>
            </a:endParaRPr>
          </a:p>
          <a:p>
            <a:pPr indent="0" lvl="0" marL="0" rtl="0" algn="l">
              <a:spcBef>
                <a:spcPts val="1600"/>
              </a:spcBef>
              <a:spcAft>
                <a:spcPts val="0"/>
              </a:spcAft>
              <a:buClr>
                <a:schemeClr val="dk2"/>
              </a:buClr>
              <a:buSzPts val="1100"/>
              <a:buFont typeface="Arial"/>
              <a:buNone/>
            </a:pPr>
            <a:r>
              <a:t/>
            </a:r>
            <a:endParaRPr>
              <a:solidFill>
                <a:srgbClr val="595959"/>
              </a:solidFill>
            </a:endParaRPr>
          </a:p>
          <a:p>
            <a:pPr indent="0" lvl="0" marL="0" rtl="0" algn="l">
              <a:spcBef>
                <a:spcPts val="1600"/>
              </a:spcBef>
              <a:spcAft>
                <a:spcPts val="1600"/>
              </a:spcAft>
              <a:buNone/>
            </a:pPr>
            <a:r>
              <a:t/>
            </a:r>
            <a:endParaRPr>
              <a:solidFill>
                <a:srgbClr val="595959"/>
              </a:solidFill>
            </a:endParaRPr>
          </a:p>
        </p:txBody>
      </p:sp>
      <p:pic>
        <p:nvPicPr>
          <p:cNvPr id="106" name="Google Shape;106;p17"/>
          <p:cNvPicPr preferRelativeResize="0"/>
          <p:nvPr/>
        </p:nvPicPr>
        <p:blipFill rotWithShape="1">
          <a:blip r:embed="rId3">
            <a:alphaModFix/>
          </a:blip>
          <a:srcRect b="33706" l="34353" r="45595" t="42780"/>
          <a:stretch/>
        </p:blipFill>
        <p:spPr>
          <a:xfrm>
            <a:off x="4637400" y="2275888"/>
            <a:ext cx="2487101" cy="1944426"/>
          </a:xfrm>
          <a:prstGeom prst="rect">
            <a:avLst/>
          </a:prstGeom>
          <a:noFill/>
          <a:ln>
            <a:noFill/>
          </a:ln>
        </p:spPr>
      </p:pic>
      <p:pic>
        <p:nvPicPr>
          <p:cNvPr id="107" name="Google Shape;107;p17"/>
          <p:cNvPicPr preferRelativeResize="0"/>
          <p:nvPr/>
        </p:nvPicPr>
        <p:blipFill rotWithShape="1">
          <a:blip r:embed="rId3">
            <a:alphaModFix/>
          </a:blip>
          <a:srcRect b="41610" l="39595" r="55214" t="50816"/>
          <a:stretch/>
        </p:blipFill>
        <p:spPr>
          <a:xfrm>
            <a:off x="7356400" y="2258648"/>
            <a:ext cx="643824" cy="626199"/>
          </a:xfrm>
          <a:prstGeom prst="rect">
            <a:avLst/>
          </a:prstGeom>
          <a:noFill/>
          <a:ln>
            <a:noFill/>
          </a:ln>
        </p:spPr>
      </p:pic>
      <p:pic>
        <p:nvPicPr>
          <p:cNvPr id="108" name="Google Shape;108;p17"/>
          <p:cNvPicPr preferRelativeResize="0"/>
          <p:nvPr/>
        </p:nvPicPr>
        <p:blipFill rotWithShape="1">
          <a:blip r:embed="rId3">
            <a:alphaModFix/>
          </a:blip>
          <a:srcRect b="49105" l="34354" r="60455" t="42780"/>
          <a:stretch/>
        </p:blipFill>
        <p:spPr>
          <a:xfrm>
            <a:off x="7356400" y="3549392"/>
            <a:ext cx="643824" cy="670926"/>
          </a:xfrm>
          <a:prstGeom prst="rect">
            <a:avLst/>
          </a:prstGeom>
          <a:noFill/>
          <a:ln>
            <a:noFill/>
          </a:ln>
        </p:spPr>
      </p:pic>
      <p:sp>
        <p:nvSpPr>
          <p:cNvPr id="109" name="Google Shape;109;p17"/>
          <p:cNvSpPr txBox="1"/>
          <p:nvPr/>
        </p:nvSpPr>
        <p:spPr>
          <a:xfrm>
            <a:off x="4637400" y="1908850"/>
            <a:ext cx="1139100" cy="2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Gen 1</a:t>
            </a:r>
            <a:endParaRPr sz="1800">
              <a:solidFill>
                <a:srgbClr val="434343"/>
              </a:solidFill>
              <a:latin typeface="Source Sans Pro"/>
              <a:ea typeface="Source Sans Pro"/>
              <a:cs typeface="Source Sans Pro"/>
              <a:sym typeface="Source Sans Pro"/>
            </a:endParaRPr>
          </a:p>
        </p:txBody>
      </p:sp>
      <p:sp>
        <p:nvSpPr>
          <p:cNvPr id="110" name="Google Shape;110;p17"/>
          <p:cNvSpPr txBox="1"/>
          <p:nvPr/>
        </p:nvSpPr>
        <p:spPr>
          <a:xfrm>
            <a:off x="8000225" y="2258650"/>
            <a:ext cx="10515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Alive Cell</a:t>
            </a:r>
            <a:endParaRPr sz="1800">
              <a:solidFill>
                <a:srgbClr val="434343"/>
              </a:solidFill>
              <a:latin typeface="Source Sans Pro"/>
              <a:ea typeface="Source Sans Pro"/>
              <a:cs typeface="Source Sans Pro"/>
              <a:sym typeface="Source Sans Pro"/>
            </a:endParaRPr>
          </a:p>
        </p:txBody>
      </p:sp>
      <p:sp>
        <p:nvSpPr>
          <p:cNvPr id="111" name="Google Shape;111;p17"/>
          <p:cNvSpPr txBox="1"/>
          <p:nvPr/>
        </p:nvSpPr>
        <p:spPr>
          <a:xfrm>
            <a:off x="8000300" y="3654025"/>
            <a:ext cx="113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Dead</a:t>
            </a:r>
            <a:r>
              <a:rPr lang="en" sz="1800">
                <a:solidFill>
                  <a:srgbClr val="434343"/>
                </a:solidFill>
                <a:latin typeface="Source Sans Pro"/>
                <a:ea typeface="Source Sans Pro"/>
                <a:cs typeface="Source Sans Pro"/>
                <a:sym typeface="Source Sans Pro"/>
              </a:rPr>
              <a:t> Cell</a:t>
            </a:r>
            <a:endParaRPr sz="1800">
              <a:solidFill>
                <a:srgbClr val="434343"/>
              </a:solidFill>
              <a:latin typeface="Source Sans Pro"/>
              <a:ea typeface="Source Sans Pro"/>
              <a:cs typeface="Source Sans Pro"/>
              <a:sym typeface="Source Sans Pro"/>
            </a:endParaRPr>
          </a:p>
        </p:txBody>
      </p:sp>
      <p:sp>
        <p:nvSpPr>
          <p:cNvPr id="112" name="Google Shape;112;p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idx="1" type="body"/>
          </p:nvPr>
        </p:nvSpPr>
        <p:spPr>
          <a:xfrm>
            <a:off x="311700" y="893850"/>
            <a:ext cx="4093800" cy="33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434343"/>
                </a:solidFill>
              </a:rPr>
              <a:t>RULES</a:t>
            </a:r>
            <a:endParaRPr u="sng">
              <a:solidFill>
                <a:srgbClr val="434343"/>
              </a:solidFill>
            </a:endParaRPr>
          </a:p>
          <a:p>
            <a:pPr indent="-342900" lvl="0" marL="457200" rtl="0" algn="l">
              <a:spcBef>
                <a:spcPts val="0"/>
              </a:spcBef>
              <a:spcAft>
                <a:spcPts val="0"/>
              </a:spcAft>
              <a:buClr>
                <a:srgbClr val="434343"/>
              </a:buClr>
              <a:buSzPts val="1800"/>
              <a:buAutoNum type="arabicPeriod"/>
            </a:pPr>
            <a:r>
              <a:rPr lang="en">
                <a:solidFill>
                  <a:srgbClr val="434343"/>
                </a:solidFill>
              </a:rPr>
              <a:t>Any live cell with &lt; 2 live neighbors dies, as if by underpopulation.</a:t>
            </a:r>
            <a:endParaRPr>
              <a:solidFill>
                <a:srgbClr val="434343"/>
              </a:solidFill>
            </a:endParaRPr>
          </a:p>
          <a:p>
            <a:pPr indent="-342900" lvl="0" marL="457200" rtl="0" algn="l">
              <a:spcBef>
                <a:spcPts val="0"/>
              </a:spcBef>
              <a:spcAft>
                <a:spcPts val="0"/>
              </a:spcAft>
              <a:buClr>
                <a:srgbClr val="434343"/>
              </a:buClr>
              <a:buSzPts val="1800"/>
              <a:buAutoNum type="arabicPeriod"/>
            </a:pPr>
            <a:r>
              <a:rPr lang="en">
                <a:solidFill>
                  <a:srgbClr val="434343"/>
                </a:solidFill>
              </a:rPr>
              <a:t>Any live cell with 2 or 3 live neighbors lives on to the next generation.</a:t>
            </a:r>
            <a:endParaRPr>
              <a:solidFill>
                <a:srgbClr val="434343"/>
              </a:solidFill>
            </a:endParaRPr>
          </a:p>
          <a:p>
            <a:pPr indent="-342900" lvl="0" marL="457200" rtl="0" algn="l">
              <a:spcBef>
                <a:spcPts val="0"/>
              </a:spcBef>
              <a:spcAft>
                <a:spcPts val="0"/>
              </a:spcAft>
              <a:buClr>
                <a:srgbClr val="434343"/>
              </a:buClr>
              <a:buSzPts val="1800"/>
              <a:buAutoNum type="arabicPeriod"/>
            </a:pPr>
            <a:r>
              <a:rPr lang="en">
                <a:solidFill>
                  <a:srgbClr val="434343"/>
                </a:solidFill>
              </a:rPr>
              <a:t>Any live cell with &gt; 3 live neighbors dies, as if by overpopulation.</a:t>
            </a:r>
            <a:endParaRPr>
              <a:solidFill>
                <a:srgbClr val="434343"/>
              </a:solidFill>
            </a:endParaRPr>
          </a:p>
          <a:p>
            <a:pPr indent="-342900" lvl="0" marL="457200" rtl="0" algn="l">
              <a:spcBef>
                <a:spcPts val="0"/>
              </a:spcBef>
              <a:spcAft>
                <a:spcPts val="0"/>
              </a:spcAft>
              <a:buClr>
                <a:srgbClr val="434343"/>
              </a:buClr>
              <a:buSzPts val="1800"/>
              <a:buAutoNum type="arabicPeriod"/>
            </a:pPr>
            <a:r>
              <a:rPr lang="en">
                <a:solidFill>
                  <a:srgbClr val="434343"/>
                </a:solidFill>
              </a:rPr>
              <a:t>Any dead cell with == 3 neighbors becomes a live cell, as if by reproduction.</a:t>
            </a:r>
            <a:endParaRPr>
              <a:solidFill>
                <a:srgbClr val="434343"/>
              </a:solidFill>
            </a:endParaRPr>
          </a:p>
          <a:p>
            <a:pPr indent="0" lvl="0" marL="0" rtl="0" algn="l">
              <a:spcBef>
                <a:spcPts val="1600"/>
              </a:spcBef>
              <a:spcAft>
                <a:spcPts val="0"/>
              </a:spcAft>
              <a:buNone/>
            </a:pPr>
            <a:r>
              <a:t/>
            </a:r>
            <a:endParaRPr>
              <a:solidFill>
                <a:srgbClr val="595959"/>
              </a:solidFill>
            </a:endParaRPr>
          </a:p>
          <a:p>
            <a:pPr indent="0" lvl="0" marL="0" rtl="0" algn="l">
              <a:spcBef>
                <a:spcPts val="1600"/>
              </a:spcBef>
              <a:spcAft>
                <a:spcPts val="1600"/>
              </a:spcAft>
              <a:buNone/>
            </a:pPr>
            <a:r>
              <a:t/>
            </a:r>
            <a:endParaRPr>
              <a:solidFill>
                <a:srgbClr val="595959"/>
              </a:solidFill>
            </a:endParaRPr>
          </a:p>
        </p:txBody>
      </p:sp>
      <p:pic>
        <p:nvPicPr>
          <p:cNvPr id="118" name="Google Shape;118;p18"/>
          <p:cNvPicPr preferRelativeResize="0"/>
          <p:nvPr/>
        </p:nvPicPr>
        <p:blipFill rotWithShape="1">
          <a:blip r:embed="rId3">
            <a:alphaModFix/>
          </a:blip>
          <a:srcRect b="41610" l="39595" r="55214" t="50816"/>
          <a:stretch/>
        </p:blipFill>
        <p:spPr>
          <a:xfrm>
            <a:off x="7356400" y="2258648"/>
            <a:ext cx="643824" cy="626199"/>
          </a:xfrm>
          <a:prstGeom prst="rect">
            <a:avLst/>
          </a:prstGeom>
          <a:noFill/>
          <a:ln>
            <a:noFill/>
          </a:ln>
        </p:spPr>
      </p:pic>
      <p:pic>
        <p:nvPicPr>
          <p:cNvPr id="119" name="Google Shape;119;p18"/>
          <p:cNvPicPr preferRelativeResize="0"/>
          <p:nvPr/>
        </p:nvPicPr>
        <p:blipFill rotWithShape="1">
          <a:blip r:embed="rId3">
            <a:alphaModFix/>
          </a:blip>
          <a:srcRect b="49105" l="34354" r="60455" t="42780"/>
          <a:stretch/>
        </p:blipFill>
        <p:spPr>
          <a:xfrm>
            <a:off x="7356375" y="3444792"/>
            <a:ext cx="643824" cy="670926"/>
          </a:xfrm>
          <a:prstGeom prst="rect">
            <a:avLst/>
          </a:prstGeom>
          <a:noFill/>
          <a:ln>
            <a:noFill/>
          </a:ln>
        </p:spPr>
      </p:pic>
      <p:sp>
        <p:nvSpPr>
          <p:cNvPr id="120" name="Google Shape;120;p18"/>
          <p:cNvSpPr txBox="1"/>
          <p:nvPr/>
        </p:nvSpPr>
        <p:spPr>
          <a:xfrm>
            <a:off x="4637400" y="1908850"/>
            <a:ext cx="1139100" cy="2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Gen 2</a:t>
            </a:r>
            <a:endParaRPr sz="1800">
              <a:solidFill>
                <a:srgbClr val="434343"/>
              </a:solidFill>
              <a:latin typeface="Source Sans Pro"/>
              <a:ea typeface="Source Sans Pro"/>
              <a:cs typeface="Source Sans Pro"/>
              <a:sym typeface="Source Sans Pro"/>
            </a:endParaRPr>
          </a:p>
        </p:txBody>
      </p:sp>
      <p:sp>
        <p:nvSpPr>
          <p:cNvPr id="121" name="Google Shape;121;p18"/>
          <p:cNvSpPr txBox="1"/>
          <p:nvPr/>
        </p:nvSpPr>
        <p:spPr>
          <a:xfrm>
            <a:off x="8000225" y="2258650"/>
            <a:ext cx="10515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Alive Cell</a:t>
            </a:r>
            <a:endParaRPr sz="1800">
              <a:solidFill>
                <a:srgbClr val="434343"/>
              </a:solidFill>
              <a:latin typeface="Source Sans Pro"/>
              <a:ea typeface="Source Sans Pro"/>
              <a:cs typeface="Source Sans Pro"/>
              <a:sym typeface="Source Sans Pro"/>
            </a:endParaRPr>
          </a:p>
        </p:txBody>
      </p:sp>
      <p:sp>
        <p:nvSpPr>
          <p:cNvPr id="122" name="Google Shape;122;p18"/>
          <p:cNvSpPr txBox="1"/>
          <p:nvPr/>
        </p:nvSpPr>
        <p:spPr>
          <a:xfrm>
            <a:off x="8000300" y="3654025"/>
            <a:ext cx="113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Dead Cell</a:t>
            </a:r>
            <a:endParaRPr sz="1800">
              <a:solidFill>
                <a:srgbClr val="434343"/>
              </a:solidFill>
              <a:latin typeface="Source Sans Pro"/>
              <a:ea typeface="Source Sans Pro"/>
              <a:cs typeface="Source Sans Pro"/>
              <a:sym typeface="Source Sans Pro"/>
            </a:endParaRPr>
          </a:p>
        </p:txBody>
      </p:sp>
      <p:pic>
        <p:nvPicPr>
          <p:cNvPr id="123" name="Google Shape;123;p18"/>
          <p:cNvPicPr preferRelativeResize="0"/>
          <p:nvPr/>
        </p:nvPicPr>
        <p:blipFill>
          <a:blip r:embed="rId4">
            <a:alphaModFix/>
          </a:blip>
          <a:stretch>
            <a:fillRect/>
          </a:stretch>
        </p:blipFill>
        <p:spPr>
          <a:xfrm>
            <a:off x="4650625" y="2258650"/>
            <a:ext cx="2460637" cy="1929922"/>
          </a:xfrm>
          <a:prstGeom prst="rect">
            <a:avLst/>
          </a:prstGeom>
          <a:noFill/>
          <a:ln>
            <a:noFill/>
          </a:ln>
        </p:spPr>
      </p:pic>
      <p:sp>
        <p:nvSpPr>
          <p:cNvPr id="124" name="Google Shape;124;p18"/>
          <p:cNvSpPr/>
          <p:nvPr/>
        </p:nvSpPr>
        <p:spPr>
          <a:xfrm>
            <a:off x="217800" y="1131775"/>
            <a:ext cx="4093800" cy="880200"/>
          </a:xfrm>
          <a:prstGeom prst="ellipse">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311700" y="36805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Q2: What happens to the following cells in the next generation?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1" name="Google Shape;131;p19"/>
          <p:cNvSpPr txBox="1"/>
          <p:nvPr>
            <p:ph idx="1" type="body"/>
          </p:nvPr>
        </p:nvSpPr>
        <p:spPr>
          <a:xfrm>
            <a:off x="311700" y="1385475"/>
            <a:ext cx="4093800" cy="33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434343"/>
                </a:solidFill>
              </a:rPr>
              <a:t>RULES</a:t>
            </a:r>
            <a:endParaRPr u="sng">
              <a:solidFill>
                <a:srgbClr val="434343"/>
              </a:solidFill>
            </a:endParaRPr>
          </a:p>
          <a:p>
            <a:pPr indent="-342900" lvl="0" marL="457200" rtl="0" algn="l">
              <a:spcBef>
                <a:spcPts val="0"/>
              </a:spcBef>
              <a:spcAft>
                <a:spcPts val="0"/>
              </a:spcAft>
              <a:buClr>
                <a:srgbClr val="434343"/>
              </a:buClr>
              <a:buSzPts val="1800"/>
              <a:buAutoNum type="arabicPeriod"/>
            </a:pPr>
            <a:r>
              <a:rPr lang="en">
                <a:solidFill>
                  <a:srgbClr val="434343"/>
                </a:solidFill>
              </a:rPr>
              <a:t>Any live cell with &lt; 2 live neighbors dies, as if by underpopulation.</a:t>
            </a:r>
            <a:endParaRPr>
              <a:solidFill>
                <a:srgbClr val="434343"/>
              </a:solidFill>
            </a:endParaRPr>
          </a:p>
          <a:p>
            <a:pPr indent="-342900" lvl="0" marL="457200" rtl="0" algn="l">
              <a:spcBef>
                <a:spcPts val="0"/>
              </a:spcBef>
              <a:spcAft>
                <a:spcPts val="0"/>
              </a:spcAft>
              <a:buClr>
                <a:srgbClr val="434343"/>
              </a:buClr>
              <a:buSzPts val="1800"/>
              <a:buAutoNum type="arabicPeriod"/>
            </a:pPr>
            <a:r>
              <a:rPr lang="en">
                <a:solidFill>
                  <a:srgbClr val="434343"/>
                </a:solidFill>
              </a:rPr>
              <a:t>Any live cell with 2 or 3 live neighbors lives on to the next generation.</a:t>
            </a:r>
            <a:endParaRPr>
              <a:solidFill>
                <a:srgbClr val="434343"/>
              </a:solidFill>
            </a:endParaRPr>
          </a:p>
          <a:p>
            <a:pPr indent="-342900" lvl="0" marL="457200" rtl="0" algn="l">
              <a:spcBef>
                <a:spcPts val="0"/>
              </a:spcBef>
              <a:spcAft>
                <a:spcPts val="0"/>
              </a:spcAft>
              <a:buClr>
                <a:srgbClr val="434343"/>
              </a:buClr>
              <a:buSzPts val="1800"/>
              <a:buAutoNum type="arabicPeriod"/>
            </a:pPr>
            <a:r>
              <a:rPr lang="en">
                <a:solidFill>
                  <a:srgbClr val="434343"/>
                </a:solidFill>
              </a:rPr>
              <a:t>Any live cell with &gt; 3 live neighbors dies, as if by overpopulation.</a:t>
            </a:r>
            <a:endParaRPr>
              <a:solidFill>
                <a:srgbClr val="434343"/>
              </a:solidFill>
            </a:endParaRPr>
          </a:p>
          <a:p>
            <a:pPr indent="-342900" lvl="0" marL="457200" rtl="0" algn="l">
              <a:spcBef>
                <a:spcPts val="0"/>
              </a:spcBef>
              <a:spcAft>
                <a:spcPts val="0"/>
              </a:spcAft>
              <a:buClr>
                <a:srgbClr val="434343"/>
              </a:buClr>
              <a:buSzPts val="1800"/>
              <a:buAutoNum type="arabicPeriod"/>
            </a:pPr>
            <a:r>
              <a:rPr lang="en">
                <a:solidFill>
                  <a:srgbClr val="434343"/>
                </a:solidFill>
              </a:rPr>
              <a:t>Any dead cell with == 3 neighbors becomes a live cell, as if by reproduction.</a:t>
            </a:r>
            <a:endParaRPr>
              <a:solidFill>
                <a:srgbClr val="434343"/>
              </a:solidFill>
            </a:endParaRPr>
          </a:p>
          <a:p>
            <a:pPr indent="0" lvl="0" marL="457200" rtl="0" algn="l">
              <a:spcBef>
                <a:spcPts val="1600"/>
              </a:spcBef>
              <a:spcAft>
                <a:spcPts val="0"/>
              </a:spcAft>
              <a:buNone/>
            </a:pPr>
            <a:r>
              <a:t/>
            </a:r>
            <a:endParaRPr>
              <a:solidFill>
                <a:srgbClr val="434343"/>
              </a:solidFill>
            </a:endParaRPr>
          </a:p>
          <a:p>
            <a:pPr indent="0" lvl="0" marL="0" rtl="0" algn="l">
              <a:spcBef>
                <a:spcPts val="1600"/>
              </a:spcBef>
              <a:spcAft>
                <a:spcPts val="0"/>
              </a:spcAft>
              <a:buNone/>
            </a:pPr>
            <a:r>
              <a:t/>
            </a:r>
            <a:endParaRPr>
              <a:solidFill>
                <a:srgbClr val="595959"/>
              </a:solidFill>
            </a:endParaRPr>
          </a:p>
          <a:p>
            <a:pPr indent="0" lvl="0" marL="0" rtl="0" algn="l">
              <a:spcBef>
                <a:spcPts val="1600"/>
              </a:spcBef>
              <a:spcAft>
                <a:spcPts val="1600"/>
              </a:spcAft>
              <a:buNone/>
            </a:pPr>
            <a:r>
              <a:t/>
            </a:r>
            <a:endParaRPr>
              <a:solidFill>
                <a:srgbClr val="595959"/>
              </a:solidFill>
            </a:endParaRPr>
          </a:p>
        </p:txBody>
      </p:sp>
      <p:pic>
        <p:nvPicPr>
          <p:cNvPr id="132" name="Google Shape;132;p19"/>
          <p:cNvPicPr preferRelativeResize="0"/>
          <p:nvPr/>
        </p:nvPicPr>
        <p:blipFill rotWithShape="1">
          <a:blip r:embed="rId3">
            <a:alphaModFix/>
          </a:blip>
          <a:srcRect b="41610" l="39595" r="55214" t="50816"/>
          <a:stretch/>
        </p:blipFill>
        <p:spPr>
          <a:xfrm>
            <a:off x="7071338" y="2258648"/>
            <a:ext cx="643824" cy="626199"/>
          </a:xfrm>
          <a:prstGeom prst="rect">
            <a:avLst/>
          </a:prstGeom>
          <a:noFill/>
          <a:ln>
            <a:noFill/>
          </a:ln>
        </p:spPr>
      </p:pic>
      <p:pic>
        <p:nvPicPr>
          <p:cNvPr id="133" name="Google Shape;133;p19"/>
          <p:cNvPicPr preferRelativeResize="0"/>
          <p:nvPr/>
        </p:nvPicPr>
        <p:blipFill rotWithShape="1">
          <a:blip r:embed="rId3">
            <a:alphaModFix/>
          </a:blip>
          <a:srcRect b="49105" l="34354" r="60455" t="42780"/>
          <a:stretch/>
        </p:blipFill>
        <p:spPr>
          <a:xfrm>
            <a:off x="7071375" y="3699442"/>
            <a:ext cx="643824" cy="670926"/>
          </a:xfrm>
          <a:prstGeom prst="rect">
            <a:avLst/>
          </a:prstGeom>
          <a:noFill/>
          <a:ln>
            <a:noFill/>
          </a:ln>
        </p:spPr>
      </p:pic>
      <p:sp>
        <p:nvSpPr>
          <p:cNvPr id="134" name="Google Shape;134;p19"/>
          <p:cNvSpPr txBox="1"/>
          <p:nvPr/>
        </p:nvSpPr>
        <p:spPr>
          <a:xfrm>
            <a:off x="4637400" y="1908850"/>
            <a:ext cx="1272900" cy="1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Millennialss</a:t>
            </a:r>
            <a:r>
              <a:rPr lang="en" sz="1800">
                <a:solidFill>
                  <a:srgbClr val="434343"/>
                </a:solidFill>
                <a:latin typeface="Source Sans Pro"/>
                <a:ea typeface="Source Sans Pro"/>
                <a:cs typeface="Source Sans Pro"/>
                <a:sym typeface="Source Sans Pro"/>
              </a:rPr>
              <a:t> 1</a:t>
            </a:r>
            <a:endParaRPr sz="1800">
              <a:solidFill>
                <a:srgbClr val="434343"/>
              </a:solidFill>
              <a:latin typeface="Source Sans Pro"/>
              <a:ea typeface="Source Sans Pro"/>
              <a:cs typeface="Source Sans Pro"/>
              <a:sym typeface="Source Sans Pro"/>
            </a:endParaRPr>
          </a:p>
        </p:txBody>
      </p:sp>
      <p:sp>
        <p:nvSpPr>
          <p:cNvPr id="135" name="Google Shape;135;p19"/>
          <p:cNvSpPr txBox="1"/>
          <p:nvPr/>
        </p:nvSpPr>
        <p:spPr>
          <a:xfrm>
            <a:off x="7910400" y="2343350"/>
            <a:ext cx="10515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Alive Cell</a:t>
            </a:r>
            <a:endParaRPr sz="1800">
              <a:solidFill>
                <a:srgbClr val="434343"/>
              </a:solidFill>
              <a:latin typeface="Source Sans Pro"/>
              <a:ea typeface="Source Sans Pro"/>
              <a:cs typeface="Source Sans Pro"/>
              <a:sym typeface="Source Sans Pro"/>
            </a:endParaRPr>
          </a:p>
        </p:txBody>
      </p:sp>
      <p:sp>
        <p:nvSpPr>
          <p:cNvPr id="136" name="Google Shape;136;p19"/>
          <p:cNvSpPr txBox="1"/>
          <p:nvPr/>
        </p:nvSpPr>
        <p:spPr>
          <a:xfrm>
            <a:off x="7866600" y="3804050"/>
            <a:ext cx="113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Dead Cell</a:t>
            </a:r>
            <a:endParaRPr sz="1800">
              <a:solidFill>
                <a:srgbClr val="434343"/>
              </a:solidFill>
              <a:latin typeface="Source Sans Pro"/>
              <a:ea typeface="Source Sans Pro"/>
              <a:cs typeface="Source Sans Pro"/>
              <a:sym typeface="Source Sans Pro"/>
            </a:endParaRPr>
          </a:p>
        </p:txBody>
      </p:sp>
      <p:pic>
        <p:nvPicPr>
          <p:cNvPr id="137" name="Google Shape;137;p19"/>
          <p:cNvPicPr preferRelativeResize="0"/>
          <p:nvPr/>
        </p:nvPicPr>
        <p:blipFill rotWithShape="1">
          <a:blip r:embed="rId4">
            <a:alphaModFix/>
          </a:blip>
          <a:srcRect b="34453" l="35232" r="44423" t="35560"/>
          <a:stretch/>
        </p:blipFill>
        <p:spPr>
          <a:xfrm>
            <a:off x="4637400" y="2258662"/>
            <a:ext cx="2148885" cy="2111724"/>
          </a:xfrm>
          <a:prstGeom prst="rect">
            <a:avLst/>
          </a:prstGeom>
          <a:noFill/>
          <a:ln>
            <a:noFill/>
          </a:ln>
        </p:spPr>
      </p:pic>
      <p:sp>
        <p:nvSpPr>
          <p:cNvPr id="138" name="Google Shape;138;p1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idx="1" type="body"/>
          </p:nvPr>
        </p:nvSpPr>
        <p:spPr>
          <a:xfrm>
            <a:off x="311700" y="893850"/>
            <a:ext cx="4093800" cy="33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434343"/>
                </a:solidFill>
              </a:rPr>
              <a:t>RULES</a:t>
            </a:r>
            <a:endParaRPr u="sng">
              <a:solidFill>
                <a:srgbClr val="434343"/>
              </a:solidFill>
            </a:endParaRPr>
          </a:p>
          <a:p>
            <a:pPr indent="-342900" lvl="0" marL="457200" rtl="0" algn="l">
              <a:spcBef>
                <a:spcPts val="0"/>
              </a:spcBef>
              <a:spcAft>
                <a:spcPts val="0"/>
              </a:spcAft>
              <a:buClr>
                <a:srgbClr val="434343"/>
              </a:buClr>
              <a:buSzPts val="1800"/>
              <a:buAutoNum type="arabicPeriod"/>
            </a:pPr>
            <a:r>
              <a:rPr lang="en">
                <a:solidFill>
                  <a:srgbClr val="434343"/>
                </a:solidFill>
              </a:rPr>
              <a:t>Any live cell with &lt; 2 live neighbors dies, as if by underpopulation.</a:t>
            </a:r>
            <a:endParaRPr>
              <a:solidFill>
                <a:srgbClr val="434343"/>
              </a:solidFill>
            </a:endParaRPr>
          </a:p>
          <a:p>
            <a:pPr indent="-342900" lvl="0" marL="457200" rtl="0" algn="l">
              <a:spcBef>
                <a:spcPts val="0"/>
              </a:spcBef>
              <a:spcAft>
                <a:spcPts val="0"/>
              </a:spcAft>
              <a:buClr>
                <a:srgbClr val="434343"/>
              </a:buClr>
              <a:buSzPts val="1800"/>
              <a:buAutoNum type="arabicPeriod"/>
            </a:pPr>
            <a:r>
              <a:rPr lang="en">
                <a:solidFill>
                  <a:srgbClr val="434343"/>
                </a:solidFill>
              </a:rPr>
              <a:t>Any live cell with 2 or 3 live neighbors lives on to the next generation.</a:t>
            </a:r>
            <a:endParaRPr>
              <a:solidFill>
                <a:srgbClr val="434343"/>
              </a:solidFill>
            </a:endParaRPr>
          </a:p>
          <a:p>
            <a:pPr indent="-342900" lvl="0" marL="457200" rtl="0" algn="l">
              <a:spcBef>
                <a:spcPts val="0"/>
              </a:spcBef>
              <a:spcAft>
                <a:spcPts val="0"/>
              </a:spcAft>
              <a:buClr>
                <a:srgbClr val="434343"/>
              </a:buClr>
              <a:buSzPts val="1800"/>
              <a:buAutoNum type="arabicPeriod"/>
            </a:pPr>
            <a:r>
              <a:rPr lang="en">
                <a:solidFill>
                  <a:srgbClr val="434343"/>
                </a:solidFill>
              </a:rPr>
              <a:t>Any live cell with &gt; 3 live neighbors dies, as if by overpopulation.</a:t>
            </a:r>
            <a:endParaRPr>
              <a:solidFill>
                <a:srgbClr val="434343"/>
              </a:solidFill>
            </a:endParaRPr>
          </a:p>
          <a:p>
            <a:pPr indent="-342900" lvl="0" marL="457200" rtl="0" algn="l">
              <a:spcBef>
                <a:spcPts val="0"/>
              </a:spcBef>
              <a:spcAft>
                <a:spcPts val="0"/>
              </a:spcAft>
              <a:buClr>
                <a:srgbClr val="434343"/>
              </a:buClr>
              <a:buSzPts val="1800"/>
              <a:buAutoNum type="arabicPeriod"/>
            </a:pPr>
            <a:r>
              <a:rPr lang="en">
                <a:solidFill>
                  <a:srgbClr val="434343"/>
                </a:solidFill>
              </a:rPr>
              <a:t>Any dead cell with == 3 neighbors becomes a live cell, as if by reproduction.</a:t>
            </a:r>
            <a:endParaRPr>
              <a:solidFill>
                <a:srgbClr val="434343"/>
              </a:solidFill>
            </a:endParaRPr>
          </a:p>
          <a:p>
            <a:pPr indent="0" lvl="0" marL="457200" rtl="0" algn="l">
              <a:spcBef>
                <a:spcPts val="1600"/>
              </a:spcBef>
              <a:spcAft>
                <a:spcPts val="0"/>
              </a:spcAft>
              <a:buNone/>
            </a:pPr>
            <a:r>
              <a:t/>
            </a:r>
            <a:endParaRPr>
              <a:solidFill>
                <a:srgbClr val="434343"/>
              </a:solidFill>
            </a:endParaRPr>
          </a:p>
          <a:p>
            <a:pPr indent="0" lvl="0" marL="0" rtl="0" algn="l">
              <a:spcBef>
                <a:spcPts val="1600"/>
              </a:spcBef>
              <a:spcAft>
                <a:spcPts val="0"/>
              </a:spcAft>
              <a:buNone/>
            </a:pPr>
            <a:r>
              <a:t/>
            </a:r>
            <a:endParaRPr>
              <a:solidFill>
                <a:srgbClr val="595959"/>
              </a:solidFill>
            </a:endParaRPr>
          </a:p>
          <a:p>
            <a:pPr indent="0" lvl="0" marL="0" rtl="0" algn="l">
              <a:spcBef>
                <a:spcPts val="1600"/>
              </a:spcBef>
              <a:spcAft>
                <a:spcPts val="1600"/>
              </a:spcAft>
              <a:buNone/>
            </a:pPr>
            <a:r>
              <a:t/>
            </a:r>
            <a:endParaRPr>
              <a:solidFill>
                <a:srgbClr val="595959"/>
              </a:solidFill>
            </a:endParaRPr>
          </a:p>
        </p:txBody>
      </p:sp>
      <p:pic>
        <p:nvPicPr>
          <p:cNvPr id="144" name="Google Shape;144;p20"/>
          <p:cNvPicPr preferRelativeResize="0"/>
          <p:nvPr/>
        </p:nvPicPr>
        <p:blipFill rotWithShape="1">
          <a:blip r:embed="rId3">
            <a:alphaModFix/>
          </a:blip>
          <a:srcRect b="41610" l="39595" r="55214" t="50816"/>
          <a:stretch/>
        </p:blipFill>
        <p:spPr>
          <a:xfrm>
            <a:off x="7071338" y="2258648"/>
            <a:ext cx="643824" cy="626199"/>
          </a:xfrm>
          <a:prstGeom prst="rect">
            <a:avLst/>
          </a:prstGeom>
          <a:noFill/>
          <a:ln>
            <a:noFill/>
          </a:ln>
        </p:spPr>
      </p:pic>
      <p:pic>
        <p:nvPicPr>
          <p:cNvPr id="145" name="Google Shape;145;p20"/>
          <p:cNvPicPr preferRelativeResize="0"/>
          <p:nvPr/>
        </p:nvPicPr>
        <p:blipFill rotWithShape="1">
          <a:blip r:embed="rId3">
            <a:alphaModFix/>
          </a:blip>
          <a:srcRect b="49105" l="34354" r="60455" t="42780"/>
          <a:stretch/>
        </p:blipFill>
        <p:spPr>
          <a:xfrm>
            <a:off x="7071375" y="3699442"/>
            <a:ext cx="643824" cy="670926"/>
          </a:xfrm>
          <a:prstGeom prst="rect">
            <a:avLst/>
          </a:prstGeom>
          <a:noFill/>
          <a:ln>
            <a:noFill/>
          </a:ln>
        </p:spPr>
      </p:pic>
      <p:sp>
        <p:nvSpPr>
          <p:cNvPr id="146" name="Google Shape;146;p20"/>
          <p:cNvSpPr txBox="1"/>
          <p:nvPr/>
        </p:nvSpPr>
        <p:spPr>
          <a:xfrm>
            <a:off x="4637400" y="1908850"/>
            <a:ext cx="1272900" cy="1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Gen Z</a:t>
            </a:r>
            <a:r>
              <a:rPr lang="en" sz="1800">
                <a:solidFill>
                  <a:srgbClr val="434343"/>
                </a:solidFill>
                <a:latin typeface="Source Sans Pro"/>
                <a:ea typeface="Source Sans Pro"/>
                <a:cs typeface="Source Sans Pro"/>
                <a:sym typeface="Source Sans Pro"/>
              </a:rPr>
              <a:t> </a:t>
            </a:r>
            <a:endParaRPr sz="1800">
              <a:solidFill>
                <a:srgbClr val="434343"/>
              </a:solidFill>
              <a:latin typeface="Source Sans Pro"/>
              <a:ea typeface="Source Sans Pro"/>
              <a:cs typeface="Source Sans Pro"/>
              <a:sym typeface="Source Sans Pro"/>
            </a:endParaRPr>
          </a:p>
        </p:txBody>
      </p:sp>
      <p:sp>
        <p:nvSpPr>
          <p:cNvPr id="147" name="Google Shape;147;p20"/>
          <p:cNvSpPr txBox="1"/>
          <p:nvPr/>
        </p:nvSpPr>
        <p:spPr>
          <a:xfrm>
            <a:off x="7910400" y="2343350"/>
            <a:ext cx="10515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Alive Cell</a:t>
            </a:r>
            <a:endParaRPr sz="1800">
              <a:solidFill>
                <a:srgbClr val="434343"/>
              </a:solidFill>
              <a:latin typeface="Source Sans Pro"/>
              <a:ea typeface="Source Sans Pro"/>
              <a:cs typeface="Source Sans Pro"/>
              <a:sym typeface="Source Sans Pro"/>
            </a:endParaRPr>
          </a:p>
        </p:txBody>
      </p:sp>
      <p:sp>
        <p:nvSpPr>
          <p:cNvPr id="148" name="Google Shape;148;p20"/>
          <p:cNvSpPr txBox="1"/>
          <p:nvPr/>
        </p:nvSpPr>
        <p:spPr>
          <a:xfrm>
            <a:off x="7866600" y="3804050"/>
            <a:ext cx="113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Dead Cell</a:t>
            </a:r>
            <a:endParaRPr sz="1800">
              <a:solidFill>
                <a:srgbClr val="434343"/>
              </a:solidFill>
              <a:latin typeface="Source Sans Pro"/>
              <a:ea typeface="Source Sans Pro"/>
              <a:cs typeface="Source Sans Pro"/>
              <a:sym typeface="Source Sans Pro"/>
            </a:endParaRPr>
          </a:p>
        </p:txBody>
      </p:sp>
      <p:pic>
        <p:nvPicPr>
          <p:cNvPr id="149" name="Google Shape;149;p20"/>
          <p:cNvPicPr preferRelativeResize="0"/>
          <p:nvPr/>
        </p:nvPicPr>
        <p:blipFill rotWithShape="1">
          <a:blip r:embed="rId4">
            <a:alphaModFix/>
          </a:blip>
          <a:srcRect b="34453" l="35232" r="44423" t="35560"/>
          <a:stretch/>
        </p:blipFill>
        <p:spPr>
          <a:xfrm>
            <a:off x="4637400" y="2258662"/>
            <a:ext cx="2148885" cy="2111724"/>
          </a:xfrm>
          <a:prstGeom prst="rect">
            <a:avLst/>
          </a:prstGeom>
          <a:noFill/>
          <a:ln>
            <a:noFill/>
          </a:ln>
        </p:spPr>
      </p:pic>
      <p:sp>
        <p:nvSpPr>
          <p:cNvPr id="150" name="Google Shape;150;p20"/>
          <p:cNvSpPr/>
          <p:nvPr/>
        </p:nvSpPr>
        <p:spPr>
          <a:xfrm>
            <a:off x="138950" y="1809950"/>
            <a:ext cx="4266600" cy="1117200"/>
          </a:xfrm>
          <a:prstGeom prst="ellipse">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 name="Google Shape;151;p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1"/>
          <p:cNvSpPr txBox="1"/>
          <p:nvPr>
            <p:ph type="title"/>
          </p:nvPr>
        </p:nvSpPr>
        <p:spPr>
          <a:xfrm>
            <a:off x="311700" y="36805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Q3: What happens to the following cells in the next generation?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7" name="Google Shape;157;p21"/>
          <p:cNvSpPr txBox="1"/>
          <p:nvPr>
            <p:ph idx="1" type="body"/>
          </p:nvPr>
        </p:nvSpPr>
        <p:spPr>
          <a:xfrm>
            <a:off x="311700" y="1385475"/>
            <a:ext cx="4093800" cy="33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434343"/>
                </a:solidFill>
              </a:rPr>
              <a:t>RULES</a:t>
            </a:r>
            <a:endParaRPr u="sng">
              <a:solidFill>
                <a:srgbClr val="434343"/>
              </a:solidFill>
            </a:endParaRPr>
          </a:p>
          <a:p>
            <a:pPr indent="-342900" lvl="0" marL="457200" rtl="0" algn="l">
              <a:spcBef>
                <a:spcPts val="0"/>
              </a:spcBef>
              <a:spcAft>
                <a:spcPts val="0"/>
              </a:spcAft>
              <a:buClr>
                <a:srgbClr val="434343"/>
              </a:buClr>
              <a:buSzPts val="1800"/>
              <a:buAutoNum type="arabicPeriod"/>
            </a:pPr>
            <a:r>
              <a:rPr lang="en">
                <a:solidFill>
                  <a:srgbClr val="434343"/>
                </a:solidFill>
              </a:rPr>
              <a:t>Any live cell with &lt; 2 live neighbors dies, as if by underpopulation.</a:t>
            </a:r>
            <a:endParaRPr>
              <a:solidFill>
                <a:srgbClr val="434343"/>
              </a:solidFill>
            </a:endParaRPr>
          </a:p>
          <a:p>
            <a:pPr indent="-342900" lvl="0" marL="457200" rtl="0" algn="l">
              <a:spcBef>
                <a:spcPts val="0"/>
              </a:spcBef>
              <a:spcAft>
                <a:spcPts val="0"/>
              </a:spcAft>
              <a:buClr>
                <a:srgbClr val="434343"/>
              </a:buClr>
              <a:buSzPts val="1800"/>
              <a:buAutoNum type="arabicPeriod"/>
            </a:pPr>
            <a:r>
              <a:rPr lang="en">
                <a:solidFill>
                  <a:srgbClr val="434343"/>
                </a:solidFill>
              </a:rPr>
              <a:t>Any live cell with 2 or 3 live neighbors lives on to the next generation.</a:t>
            </a:r>
            <a:endParaRPr>
              <a:solidFill>
                <a:srgbClr val="434343"/>
              </a:solidFill>
            </a:endParaRPr>
          </a:p>
          <a:p>
            <a:pPr indent="-342900" lvl="0" marL="457200" rtl="0" algn="l">
              <a:spcBef>
                <a:spcPts val="0"/>
              </a:spcBef>
              <a:spcAft>
                <a:spcPts val="0"/>
              </a:spcAft>
              <a:buClr>
                <a:srgbClr val="434343"/>
              </a:buClr>
              <a:buSzPts val="1800"/>
              <a:buAutoNum type="arabicPeriod"/>
            </a:pPr>
            <a:r>
              <a:rPr lang="en">
                <a:solidFill>
                  <a:srgbClr val="434343"/>
                </a:solidFill>
              </a:rPr>
              <a:t>Any live cell with &gt; 3 live neighbors dies, as if by overpopulation.</a:t>
            </a:r>
            <a:endParaRPr>
              <a:solidFill>
                <a:srgbClr val="434343"/>
              </a:solidFill>
            </a:endParaRPr>
          </a:p>
          <a:p>
            <a:pPr indent="-342900" lvl="0" marL="457200" rtl="0" algn="l">
              <a:spcBef>
                <a:spcPts val="0"/>
              </a:spcBef>
              <a:spcAft>
                <a:spcPts val="0"/>
              </a:spcAft>
              <a:buClr>
                <a:srgbClr val="434343"/>
              </a:buClr>
              <a:buSzPts val="1800"/>
              <a:buAutoNum type="arabicPeriod"/>
            </a:pPr>
            <a:r>
              <a:rPr lang="en">
                <a:solidFill>
                  <a:srgbClr val="434343"/>
                </a:solidFill>
              </a:rPr>
              <a:t>Any dead cell with == 3 neighbors becomes a live cell, as if by reproduction.</a:t>
            </a:r>
            <a:endParaRPr>
              <a:solidFill>
                <a:srgbClr val="434343"/>
              </a:solidFill>
            </a:endParaRPr>
          </a:p>
          <a:p>
            <a:pPr indent="0" lvl="0" marL="0" rtl="0" algn="l">
              <a:spcBef>
                <a:spcPts val="1600"/>
              </a:spcBef>
              <a:spcAft>
                <a:spcPts val="0"/>
              </a:spcAft>
              <a:buNone/>
            </a:pPr>
            <a:r>
              <a:t/>
            </a:r>
            <a:endParaRPr>
              <a:solidFill>
                <a:srgbClr val="434343"/>
              </a:solidFill>
            </a:endParaRPr>
          </a:p>
          <a:p>
            <a:pPr indent="0" lvl="0" marL="0" rtl="0" algn="l">
              <a:spcBef>
                <a:spcPts val="1600"/>
              </a:spcBef>
              <a:spcAft>
                <a:spcPts val="0"/>
              </a:spcAft>
              <a:buNone/>
            </a:pPr>
            <a:r>
              <a:t/>
            </a:r>
            <a:endParaRPr>
              <a:solidFill>
                <a:srgbClr val="595959"/>
              </a:solidFill>
            </a:endParaRPr>
          </a:p>
          <a:p>
            <a:pPr indent="0" lvl="0" marL="0" rtl="0" algn="l">
              <a:spcBef>
                <a:spcPts val="1600"/>
              </a:spcBef>
              <a:spcAft>
                <a:spcPts val="1600"/>
              </a:spcAft>
              <a:buNone/>
            </a:pPr>
            <a:r>
              <a:t/>
            </a:r>
            <a:endParaRPr>
              <a:solidFill>
                <a:srgbClr val="595959"/>
              </a:solidFill>
            </a:endParaRPr>
          </a:p>
        </p:txBody>
      </p:sp>
      <p:pic>
        <p:nvPicPr>
          <p:cNvPr id="158" name="Google Shape;158;p21"/>
          <p:cNvPicPr preferRelativeResize="0"/>
          <p:nvPr/>
        </p:nvPicPr>
        <p:blipFill rotWithShape="1">
          <a:blip r:embed="rId3">
            <a:alphaModFix/>
          </a:blip>
          <a:srcRect b="41610" l="39595" r="55214" t="50816"/>
          <a:stretch/>
        </p:blipFill>
        <p:spPr>
          <a:xfrm>
            <a:off x="7356400" y="2258648"/>
            <a:ext cx="643824" cy="626199"/>
          </a:xfrm>
          <a:prstGeom prst="rect">
            <a:avLst/>
          </a:prstGeom>
          <a:noFill/>
          <a:ln>
            <a:noFill/>
          </a:ln>
        </p:spPr>
      </p:pic>
      <p:pic>
        <p:nvPicPr>
          <p:cNvPr id="159" name="Google Shape;159;p21"/>
          <p:cNvPicPr preferRelativeResize="0"/>
          <p:nvPr/>
        </p:nvPicPr>
        <p:blipFill rotWithShape="1">
          <a:blip r:embed="rId3">
            <a:alphaModFix/>
          </a:blip>
          <a:srcRect b="49105" l="34354" r="60455" t="42780"/>
          <a:stretch/>
        </p:blipFill>
        <p:spPr>
          <a:xfrm>
            <a:off x="7356400" y="3549392"/>
            <a:ext cx="643824" cy="670926"/>
          </a:xfrm>
          <a:prstGeom prst="rect">
            <a:avLst/>
          </a:prstGeom>
          <a:noFill/>
          <a:ln>
            <a:noFill/>
          </a:ln>
        </p:spPr>
      </p:pic>
      <p:sp>
        <p:nvSpPr>
          <p:cNvPr id="160" name="Google Shape;160;p21"/>
          <p:cNvSpPr txBox="1"/>
          <p:nvPr/>
        </p:nvSpPr>
        <p:spPr>
          <a:xfrm>
            <a:off x="4637400" y="1908850"/>
            <a:ext cx="1139100" cy="2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Gen 1</a:t>
            </a:r>
            <a:endParaRPr sz="1800">
              <a:solidFill>
                <a:srgbClr val="434343"/>
              </a:solidFill>
              <a:latin typeface="Source Sans Pro"/>
              <a:ea typeface="Source Sans Pro"/>
              <a:cs typeface="Source Sans Pro"/>
              <a:sym typeface="Source Sans Pro"/>
            </a:endParaRPr>
          </a:p>
        </p:txBody>
      </p:sp>
      <p:sp>
        <p:nvSpPr>
          <p:cNvPr id="161" name="Google Shape;161;p21"/>
          <p:cNvSpPr txBox="1"/>
          <p:nvPr/>
        </p:nvSpPr>
        <p:spPr>
          <a:xfrm>
            <a:off x="8000225" y="2258650"/>
            <a:ext cx="10515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Alive Cell</a:t>
            </a:r>
            <a:endParaRPr sz="1800">
              <a:solidFill>
                <a:srgbClr val="434343"/>
              </a:solidFill>
              <a:latin typeface="Source Sans Pro"/>
              <a:ea typeface="Source Sans Pro"/>
              <a:cs typeface="Source Sans Pro"/>
              <a:sym typeface="Source Sans Pro"/>
            </a:endParaRPr>
          </a:p>
        </p:txBody>
      </p:sp>
      <p:sp>
        <p:nvSpPr>
          <p:cNvPr id="162" name="Google Shape;162;p21"/>
          <p:cNvSpPr txBox="1"/>
          <p:nvPr/>
        </p:nvSpPr>
        <p:spPr>
          <a:xfrm>
            <a:off x="8000300" y="3654025"/>
            <a:ext cx="113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434343"/>
                </a:solidFill>
                <a:latin typeface="Source Sans Pro"/>
                <a:ea typeface="Source Sans Pro"/>
                <a:cs typeface="Source Sans Pro"/>
                <a:sym typeface="Source Sans Pro"/>
              </a:rPr>
              <a:t>Dead Cell</a:t>
            </a:r>
            <a:endParaRPr sz="1800">
              <a:solidFill>
                <a:srgbClr val="434343"/>
              </a:solidFill>
              <a:latin typeface="Source Sans Pro"/>
              <a:ea typeface="Source Sans Pro"/>
              <a:cs typeface="Source Sans Pro"/>
              <a:sym typeface="Source Sans Pro"/>
            </a:endParaRPr>
          </a:p>
        </p:txBody>
      </p:sp>
      <p:pic>
        <p:nvPicPr>
          <p:cNvPr id="163" name="Google Shape;163;p21"/>
          <p:cNvPicPr preferRelativeResize="0"/>
          <p:nvPr/>
        </p:nvPicPr>
        <p:blipFill rotWithShape="1">
          <a:blip r:embed="rId4">
            <a:alphaModFix/>
          </a:blip>
          <a:srcRect b="20242" l="28957" r="40669" t="33824"/>
          <a:stretch/>
        </p:blipFill>
        <p:spPr>
          <a:xfrm>
            <a:off x="4719388" y="2258650"/>
            <a:ext cx="2160774" cy="2178399"/>
          </a:xfrm>
          <a:prstGeom prst="rect">
            <a:avLst/>
          </a:prstGeom>
          <a:noFill/>
          <a:ln>
            <a:noFill/>
          </a:ln>
        </p:spPr>
      </p:pic>
      <p:sp>
        <p:nvSpPr>
          <p:cNvPr id="164" name="Google Shape;164;p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